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888" r:id="rId2"/>
    <p:sldMasterId id="2147483900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72" r:id="rId9"/>
    <p:sldMasterId id="2147483984" r:id="rId10"/>
    <p:sldMasterId id="2147483996" r:id="rId11"/>
    <p:sldMasterId id="2147484020" r:id="rId12"/>
    <p:sldMasterId id="2147484032" r:id="rId13"/>
    <p:sldMasterId id="2147484044" r:id="rId14"/>
    <p:sldMasterId id="2147484092" r:id="rId15"/>
    <p:sldMasterId id="2147484104" r:id="rId16"/>
    <p:sldMasterId id="2147484116" r:id="rId17"/>
    <p:sldMasterId id="2147484128" r:id="rId18"/>
  </p:sldMasterIdLst>
  <p:notesMasterIdLst>
    <p:notesMasterId r:id="rId41"/>
  </p:notesMasterIdLst>
  <p:handoutMasterIdLst>
    <p:handoutMasterId r:id="rId42"/>
  </p:handoutMasterIdLst>
  <p:sldIdLst>
    <p:sldId id="322" r:id="rId19"/>
    <p:sldId id="502" r:id="rId20"/>
    <p:sldId id="443" r:id="rId21"/>
    <p:sldId id="481" r:id="rId22"/>
    <p:sldId id="480" r:id="rId23"/>
    <p:sldId id="482" r:id="rId24"/>
    <p:sldId id="483" r:id="rId25"/>
    <p:sldId id="484" r:id="rId26"/>
    <p:sldId id="485" r:id="rId27"/>
    <p:sldId id="486" r:id="rId28"/>
    <p:sldId id="487" r:id="rId29"/>
    <p:sldId id="488" r:id="rId30"/>
    <p:sldId id="489" r:id="rId31"/>
    <p:sldId id="501" r:id="rId32"/>
    <p:sldId id="491" r:id="rId33"/>
    <p:sldId id="492" r:id="rId34"/>
    <p:sldId id="493" r:id="rId35"/>
    <p:sldId id="497" r:id="rId36"/>
    <p:sldId id="498" r:id="rId37"/>
    <p:sldId id="499" r:id="rId38"/>
    <p:sldId id="500" r:id="rId39"/>
    <p:sldId id="423" r:id="rId40"/>
  </p:sldIdLst>
  <p:sldSz cx="9906000" cy="6858000" type="A4"/>
  <p:notesSz cx="6797675" cy="9874250"/>
  <p:embeddedFontLst>
    <p:embeddedFont>
      <p:font typeface="a_PlakatTitul" panose="020B0604020202020204" charset="-52"/>
      <p:bold r:id="rId43"/>
    </p:embeddedFont>
    <p:embeddedFont>
      <p:font typeface="Lato Light" panose="020B0604020202020204" charset="0"/>
      <p:regular r:id="rId44"/>
      <p:italic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Lato" panose="020B0604020202020204" charset="0"/>
      <p:regular r:id="rId52"/>
      <p:bold r:id="rId53"/>
      <p:italic r:id="rId54"/>
      <p:boldItalic r:id="rId55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98">
          <p15:clr>
            <a:srgbClr val="A4A3A4"/>
          </p15:clr>
        </p15:guide>
        <p15:guide id="2" pos="5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5BA"/>
    <a:srgbClr val="3498DB"/>
    <a:srgbClr val="D61D7D"/>
    <a:srgbClr val="ED9A00"/>
    <a:srgbClr val="E4594E"/>
    <a:srgbClr val="D61C35"/>
    <a:srgbClr val="22BA59"/>
    <a:srgbClr val="D6DBE2"/>
    <a:srgbClr val="B0B0B0"/>
    <a:srgbClr val="1D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9771" autoAdjust="0"/>
  </p:normalViewPr>
  <p:slideViewPr>
    <p:cSldViewPr>
      <p:cViewPr>
        <p:scale>
          <a:sx n="90" d="100"/>
          <a:sy n="90" d="100"/>
        </p:scale>
        <p:origin x="-1236" y="-144"/>
      </p:cViewPr>
      <p:guideLst>
        <p:guide orient="horz" pos="3498"/>
        <p:guide pos="5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110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font" Target="fonts/font4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font" Target="fonts/font7.fntdata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8;&#1083;&#1100;&#1103;\Desktop\&#1051;&#1080;&#1089;&#1090;%20Microsoft%20Excel%20(2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4186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2"/>
            <a:ext cx="2946400" cy="494186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487"/>
            <a:ext cx="2946400" cy="494186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378487"/>
            <a:ext cx="2946400" cy="494186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5488" y="741363"/>
            <a:ext cx="5346700" cy="3700462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690271"/>
            <a:ext cx="5438140" cy="4443411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690229"/>
            <a:ext cx="5438775" cy="44441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2313" y="739775"/>
            <a:ext cx="5353050" cy="3705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690229"/>
            <a:ext cx="5438775" cy="44441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378871"/>
            <a:ext cx="2946400" cy="4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CD2279D-4FAB-4883-B17E-955BF7B09A56}" type="slidenum">
              <a:rPr lang="ru-RU" alt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3900" y="739775"/>
            <a:ext cx="5349875" cy="3703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690229"/>
            <a:ext cx="5438775" cy="44441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9" tIns="45560" rIns="91119" bIns="45560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768" y="4689717"/>
            <a:ext cx="5438140" cy="4445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4" tIns="45558" rIns="91114" bIns="45558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768" y="4689717"/>
            <a:ext cx="5438140" cy="4445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5200" y="682625"/>
            <a:ext cx="4929188" cy="3413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6062" y="4320969"/>
            <a:ext cx="5485346" cy="40908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4" tIns="45558" rIns="91114" bIns="45558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66788" y="682625"/>
            <a:ext cx="4924425" cy="3409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62" y="4320969"/>
            <a:ext cx="5485346" cy="40908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6" tIns="45555" rIns="91106" bIns="45555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66788" y="682625"/>
            <a:ext cx="4924425" cy="3409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59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62" y="4320969"/>
            <a:ext cx="5485346" cy="40908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6" tIns="45555" rIns="91106" bIns="45555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5488" y="739775"/>
            <a:ext cx="5346700" cy="3703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691818"/>
            <a:ext cx="5438775" cy="44425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378871"/>
            <a:ext cx="2946400" cy="4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EAC3BC2-A331-4E59-B698-9958D15EC043}" type="slidenum">
              <a:rPr lang="ru-RU" altLang="ru-RU">
                <a:solidFill>
                  <a:prstClr val="black"/>
                </a:solidFill>
              </a:rPr>
              <a:pPr eaLnBrk="1" hangingPunct="1"/>
              <a:t>20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5488" y="739775"/>
            <a:ext cx="5346700" cy="3703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691818"/>
            <a:ext cx="5438775" cy="44425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378871"/>
            <a:ext cx="2946400" cy="4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97DF404-4EF2-49BB-B701-1D3AC3498926}" type="slidenum">
              <a:rPr lang="ru-RU" altLang="ru-RU">
                <a:solidFill>
                  <a:prstClr val="black"/>
                </a:solidFill>
              </a:rPr>
              <a:pPr eaLnBrk="1" hangingPunct="1"/>
              <a:t>21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6788" y="682625"/>
            <a:ext cx="4926012" cy="34099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19788"/>
            <a:ext cx="5486400" cy="4092430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5488" y="741363"/>
            <a:ext cx="5346700" cy="3700462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690271"/>
            <a:ext cx="5438140" cy="4443411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6788" y="682625"/>
            <a:ext cx="4926012" cy="34099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19788"/>
            <a:ext cx="5486400" cy="4092430"/>
          </a:xfrm>
          <a:prstGeom prst="rect">
            <a:avLst/>
          </a:prstGeom>
        </p:spPr>
        <p:txBody>
          <a:bodyPr lIns="91413" tIns="45707" rIns="91413" bIns="45707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3900" y="739775"/>
            <a:ext cx="5349875" cy="3703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690229"/>
            <a:ext cx="5438775" cy="44441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9" tIns="45560" rIns="91119" bIns="45560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5488" y="741363"/>
            <a:ext cx="5346700" cy="3700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690229"/>
            <a:ext cx="5438775" cy="44441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1235075"/>
            <a:ext cx="4810125" cy="3330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52152"/>
            <a:ext cx="5438775" cy="3886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9" tIns="45560" rIns="91119" bIns="45560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3900" y="739775"/>
            <a:ext cx="5349875" cy="3703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690229"/>
            <a:ext cx="5438775" cy="44441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9" tIns="45560" rIns="91119" bIns="45560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3900" y="739775"/>
            <a:ext cx="5349875" cy="3703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690229"/>
            <a:ext cx="5438775" cy="44441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9" tIns="45560" rIns="91119" bIns="45560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3900" y="739775"/>
            <a:ext cx="5349875" cy="3703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690229"/>
            <a:ext cx="5438775" cy="44441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9" tIns="45560" rIns="91119" bIns="45560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t>16.02.2023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t>16.02.2023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ABA7-3186-442D-8434-3A0BC72D93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010F-B83D-457B-B6D1-8CDDE1E84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202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42F8-3224-4EF7-B697-1DD11DCC2B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0991-B0D4-48F8-ADCE-8B492294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27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1382-0FB4-4E36-8ADC-33BD651705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D0C0-2618-4157-91CC-89CF89C8B6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773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C588-77B0-4EDD-B6A8-D1CE9FE827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E69C-D019-4345-B9C2-15116BEF55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205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CE9E-2A11-4DB5-8D69-E40DAB7E2F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8D50-1BD9-41F5-A6F6-D14D98357F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776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642B-AED1-4A51-96A9-6CB9B69FC4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9A42-C973-4433-9EF6-960D6F918A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0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073F-D85F-41B6-8EE1-1435141BCD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10FD-2150-411B-8C87-7E1C4677E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298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7668-51E4-4449-8B65-68BB1214C4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0386-C996-47DA-8D8A-587F338BD5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541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6072-5A75-4A2A-AD7E-FB8ABED244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EF81-6B86-493C-AE86-BC1A5D336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733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4D14-7BAE-47CB-B110-C5BCF9071A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1B1F-BC28-4C93-9DF3-C059289FF6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5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t>16.02.2023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565A-E3F0-4667-9DDC-A7B4AD0703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9053-1322-4F2C-A794-65F7DF3E9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961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9B23F-C807-4C92-9593-6FE2F681610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A7E1-9299-40D5-A747-FD239B65B6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6169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1B3C-CD8C-4B83-869F-95EA89A82F7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514A-EF90-4C21-AFE1-0A32D041AD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2218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1415-6DEB-4982-B089-14AFB3BA31F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AC63-5879-4278-A77D-EB07F0A7DB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97676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EF76-C152-44FD-95CC-17705108EC2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A48A-7A78-41F3-9D27-34332C9755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384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9D79-EDBE-4460-9789-7088B1BD801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B7F74-A431-4030-8A87-E7792C7FFD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06030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1C8B-4D11-4697-8027-285EF8E72C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39DD-AF2F-437F-B5C6-557223D34F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6552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D99B-9AAA-4273-BAB8-C11266F9D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0E59-CC98-4023-854C-0C7CD6EB9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1752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365AF-A1DA-46A4-A2F5-049533BF2B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E176-5195-42F1-8C0F-16DFA5C818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63240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6362-7E62-487C-A21F-3F3A5B4C062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0119-21F9-4143-A3B9-0B4D45A72D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5345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ABA7-3186-442D-8434-3A0BC72D93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010F-B83D-457B-B6D1-8CDDE1E84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319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46CA4-7517-4279-82F6-4C6DF08BA61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80D1-5CB4-4D3A-A410-C59C80AA1F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41958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907AB-ADCE-43DF-AC15-B718F1E209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B024-9044-45C9-A9FA-5DBD294790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13639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9B23F-C807-4C92-9593-6FE2F681610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A7E1-9299-40D5-A747-FD239B65B6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59062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1B3C-CD8C-4B83-869F-95EA89A82F7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514A-EF90-4C21-AFE1-0A32D041AD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1345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1415-6DEB-4982-B089-14AFB3BA31F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AC63-5879-4278-A77D-EB07F0A7DB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8414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EF76-C152-44FD-95CC-17705108EC2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A48A-7A78-41F3-9D27-34332C9755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8922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9D79-EDBE-4460-9789-7088B1BD801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B7F74-A431-4030-8A87-E7792C7FFD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4669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1C8B-4D11-4697-8027-285EF8E72C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39DD-AF2F-437F-B5C6-557223D34F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8035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D99B-9AAA-4273-BAB8-C11266F9D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0E59-CC98-4023-854C-0C7CD6EB9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68490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365AF-A1DA-46A4-A2F5-049533BF2B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E176-5195-42F1-8C0F-16DFA5C818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717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42F8-3224-4EF7-B697-1DD11DCC2B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0991-B0D4-48F8-ADCE-8B492294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776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6362-7E62-487C-A21F-3F3A5B4C062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0119-21F9-4143-A3B9-0B4D45A72D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5714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46CA4-7517-4279-82F6-4C6DF08BA61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80D1-5CB4-4D3A-A410-C59C80AA1F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51391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907AB-ADCE-43DF-AC15-B718F1E209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B024-9044-45C9-A9FA-5DBD294790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0334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9B23F-C807-4C92-9593-6FE2F681610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A7E1-9299-40D5-A747-FD239B65B6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17961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1B3C-CD8C-4B83-869F-95EA89A82F7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514A-EF90-4C21-AFE1-0A32D041AD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99784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1415-6DEB-4982-B089-14AFB3BA31F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AC63-5879-4278-A77D-EB07F0A7DB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93234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EF76-C152-44FD-95CC-17705108EC2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A48A-7A78-41F3-9D27-34332C9755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8661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9D79-EDBE-4460-9789-7088B1BD801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B7F74-A431-4030-8A87-E7792C7FFD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3120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1C8B-4D11-4697-8027-285EF8E72C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39DD-AF2F-437F-B5C6-557223D34F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3846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D99B-9AAA-4273-BAB8-C11266F9D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0E59-CC98-4023-854C-0C7CD6EB9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7161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1382-0FB4-4E36-8ADC-33BD651705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D0C0-2618-4157-91CC-89CF89C8B6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1516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365AF-A1DA-46A4-A2F5-049533BF2B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E176-5195-42F1-8C0F-16DFA5C818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67116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6362-7E62-487C-A21F-3F3A5B4C062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0119-21F9-4143-A3B9-0B4D45A72D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14962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46CA4-7517-4279-82F6-4C6DF08BA61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80D1-5CB4-4D3A-A410-C59C80AA1F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91608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907AB-ADCE-43DF-AC15-B718F1E209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B024-9044-45C9-A9FA-5DBD294790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0609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9B23F-C807-4C92-9593-6FE2F681610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A7E1-9299-40D5-A747-FD239B65B6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93223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1B3C-CD8C-4B83-869F-95EA89A82F7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514A-EF90-4C21-AFE1-0A32D041AD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27286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1415-6DEB-4982-B089-14AFB3BA31F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AC63-5879-4278-A77D-EB07F0A7DB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4508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EF76-C152-44FD-95CC-17705108EC2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A48A-7A78-41F3-9D27-34332C9755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1568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9D79-EDBE-4460-9789-7088B1BD801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B7F74-A431-4030-8A87-E7792C7FFD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44800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1C8B-4D11-4697-8027-285EF8E72C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39DD-AF2F-437F-B5C6-557223D34F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721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C588-77B0-4EDD-B6A8-D1CE9FE827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E69C-D019-4345-B9C2-15116BEF55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1935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D99B-9AAA-4273-BAB8-C11266F9D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0E59-CC98-4023-854C-0C7CD6EB9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1069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365AF-A1DA-46A4-A2F5-049533BF2B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E176-5195-42F1-8C0F-16DFA5C818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49260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6362-7E62-487C-A21F-3F3A5B4C062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0119-21F9-4143-A3B9-0B4D45A72D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0211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46CA4-7517-4279-82F6-4C6DF08BA61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80D1-5CB4-4D3A-A410-C59C80AA1F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22856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907AB-ADCE-43DF-AC15-B718F1E209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B024-9044-45C9-A9FA-5DBD294790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1642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ABA7-3186-442D-8434-3A0BC72D93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010F-B83D-457B-B6D1-8CDDE1E84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184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42F8-3224-4EF7-B697-1DD11DCC2B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0991-B0D4-48F8-ADCE-8B492294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8083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1382-0FB4-4E36-8ADC-33BD651705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D0C0-2618-4157-91CC-89CF89C8B6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07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C588-77B0-4EDD-B6A8-D1CE9FE827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E69C-D019-4345-B9C2-15116BEF55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0916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CE9E-2A11-4DB5-8D69-E40DAB7E2F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8D50-1BD9-41F5-A6F6-D14D98357F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02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CE9E-2A11-4DB5-8D69-E40DAB7E2F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8D50-1BD9-41F5-A6F6-D14D98357F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0005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642B-AED1-4A51-96A9-6CB9B69FC4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9A42-C973-4433-9EF6-960D6F918A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953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073F-D85F-41B6-8EE1-1435141BCD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10FD-2150-411B-8C87-7E1C4677E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0577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7668-51E4-4449-8B65-68BB1214C4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0386-C996-47DA-8D8A-587F338BD5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069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6072-5A75-4A2A-AD7E-FB8ABED244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EF81-6B86-493C-AE86-BC1A5D336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195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4D14-7BAE-47CB-B110-C5BCF9071A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1B1F-BC28-4C93-9DF3-C059289FF6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9599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565A-E3F0-4667-9DDC-A7B4AD0703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9053-1322-4F2C-A794-65F7DF3E9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870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ABA7-3186-442D-8434-3A0BC72D93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010F-B83D-457B-B6D1-8CDDE1E84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274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42F8-3224-4EF7-B697-1DD11DCC2B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0991-B0D4-48F8-ADCE-8B492294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9223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1382-0FB4-4E36-8ADC-33BD651705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D0C0-2618-4157-91CC-89CF89C8B6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7936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C588-77B0-4EDD-B6A8-D1CE9FE827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E69C-D019-4345-B9C2-15116BEF55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6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642B-AED1-4A51-96A9-6CB9B69FC4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9A42-C973-4433-9EF6-960D6F918A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144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CE9E-2A11-4DB5-8D69-E40DAB7E2F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8D50-1BD9-41F5-A6F6-D14D98357F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582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642B-AED1-4A51-96A9-6CB9B69FC4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9A42-C973-4433-9EF6-960D6F918A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021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073F-D85F-41B6-8EE1-1435141BCD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10FD-2150-411B-8C87-7E1C4677E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781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7668-51E4-4449-8B65-68BB1214C4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0386-C996-47DA-8D8A-587F338BD5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50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6072-5A75-4A2A-AD7E-FB8ABED244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EF81-6B86-493C-AE86-BC1A5D336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329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4D14-7BAE-47CB-B110-C5BCF9071A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1B1F-BC28-4C93-9DF3-C059289FF6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3347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565A-E3F0-4667-9DDC-A7B4AD0703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9053-1322-4F2C-A794-65F7DF3E9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0105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ABA7-3186-442D-8434-3A0BC72D93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010F-B83D-457B-B6D1-8CDDE1E84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3595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42F8-3224-4EF7-B697-1DD11DCC2B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0991-B0D4-48F8-ADCE-8B492294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7831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1382-0FB4-4E36-8ADC-33BD651705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D0C0-2618-4157-91CC-89CF89C8B6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42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073F-D85F-41B6-8EE1-1435141BCD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10FD-2150-411B-8C87-7E1C4677E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448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C588-77B0-4EDD-B6A8-D1CE9FE827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E69C-D019-4345-B9C2-15116BEF55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6903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CE9E-2A11-4DB5-8D69-E40DAB7E2F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8D50-1BD9-41F5-A6F6-D14D98357F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9957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642B-AED1-4A51-96A9-6CB9B69FC4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9A42-C973-4433-9EF6-960D6F918A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668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073F-D85F-41B6-8EE1-1435141BCD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10FD-2150-411B-8C87-7E1C4677E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0103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7668-51E4-4449-8B65-68BB1214C4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0386-C996-47DA-8D8A-587F338BD5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0616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6072-5A75-4A2A-AD7E-FB8ABED244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EF81-6B86-493C-AE86-BC1A5D336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7404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4D14-7BAE-47CB-B110-C5BCF9071A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1B1F-BC28-4C93-9DF3-C059289FF6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3722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565A-E3F0-4667-9DDC-A7B4AD0703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9053-1322-4F2C-A794-65F7DF3E9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4098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ABA7-3186-442D-8434-3A0BC72D93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010F-B83D-457B-B6D1-8CDDE1E84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8893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42F8-3224-4EF7-B697-1DD11DCC2B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0991-B0D4-48F8-ADCE-8B492294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62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7668-51E4-4449-8B65-68BB1214C4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0386-C996-47DA-8D8A-587F338BD5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1977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1382-0FB4-4E36-8ADC-33BD651705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D0C0-2618-4157-91CC-89CF89C8B6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9428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C588-77B0-4EDD-B6A8-D1CE9FE827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E69C-D019-4345-B9C2-15116BEF55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9858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CE9E-2A11-4DB5-8D69-E40DAB7E2F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8D50-1BD9-41F5-A6F6-D14D98357F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0170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642B-AED1-4A51-96A9-6CB9B69FC4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9A42-C973-4433-9EF6-960D6F918A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009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073F-D85F-41B6-8EE1-1435141BCD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10FD-2150-411B-8C87-7E1C4677E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7291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7668-51E4-4449-8B65-68BB1214C4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0386-C996-47DA-8D8A-587F338BD5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754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6072-5A75-4A2A-AD7E-FB8ABED244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EF81-6B86-493C-AE86-BC1A5D336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1118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4D14-7BAE-47CB-B110-C5BCF9071A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1B1F-BC28-4C93-9DF3-C059289FF6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1085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565A-E3F0-4667-9DDC-A7B4AD0703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9053-1322-4F2C-A794-65F7DF3E9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8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t>16.02.2023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6072-5A75-4A2A-AD7E-FB8ABED244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EF81-6B86-493C-AE86-BC1A5D336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29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4D14-7BAE-47CB-B110-C5BCF9071A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1B1F-BC28-4C93-9DF3-C059289FF6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6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565A-E3F0-4667-9DDC-A7B4AD0703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9053-1322-4F2C-A794-65F7DF3E9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13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ABA7-3186-442D-8434-3A0BC72D93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010F-B83D-457B-B6D1-8CDDE1E84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4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42F8-3224-4EF7-B697-1DD11DCC2B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0991-B0D4-48F8-ADCE-8B492294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57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1382-0FB4-4E36-8ADC-33BD651705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D0C0-2618-4157-91CC-89CF89C8B6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75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C588-77B0-4EDD-B6A8-D1CE9FE827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E69C-D019-4345-B9C2-15116BEF55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76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CE9E-2A11-4DB5-8D69-E40DAB7E2F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8D50-1BD9-41F5-A6F6-D14D98357F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41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642B-AED1-4A51-96A9-6CB9B69FC4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9A42-C973-4433-9EF6-960D6F918A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12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073F-D85F-41B6-8EE1-1435141BCD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10FD-2150-411B-8C87-7E1C4677E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5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t>16.02.2023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7668-51E4-4449-8B65-68BB1214C4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0386-C996-47DA-8D8A-587F338BD5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99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6072-5A75-4A2A-AD7E-FB8ABED244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EF81-6B86-493C-AE86-BC1A5D336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25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4D14-7BAE-47CB-B110-C5BCF9071A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1B1F-BC28-4C93-9DF3-C059289FF6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88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565A-E3F0-4667-9DDC-A7B4AD0703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9053-1322-4F2C-A794-65F7DF3E9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18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ABA7-3186-442D-8434-3A0BC72D93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010F-B83D-457B-B6D1-8CDDE1E84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26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42F8-3224-4EF7-B697-1DD11DCC2B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0991-B0D4-48F8-ADCE-8B492294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32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1382-0FB4-4E36-8ADC-33BD651705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D0C0-2618-4157-91CC-89CF89C8B6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91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C588-77B0-4EDD-B6A8-D1CE9FE827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E69C-D019-4345-B9C2-15116BEF55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91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CE9E-2A11-4DB5-8D69-E40DAB7E2F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8D50-1BD9-41F5-A6F6-D14D98357F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19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642B-AED1-4A51-96A9-6CB9B69FC4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9A42-C973-4433-9EF6-960D6F918A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t>16.02.2023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073F-D85F-41B6-8EE1-1435141BCD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10FD-2150-411B-8C87-7E1C4677E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29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7668-51E4-4449-8B65-68BB1214C4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0386-C996-47DA-8D8A-587F338BD5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89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6072-5A75-4A2A-AD7E-FB8ABED244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EF81-6B86-493C-AE86-BC1A5D336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92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4D14-7BAE-47CB-B110-C5BCF9071A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1B1F-BC28-4C93-9DF3-C059289FF6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62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565A-E3F0-4667-9DDC-A7B4AD0703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9053-1322-4F2C-A794-65F7DF3E9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07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ABA7-3186-442D-8434-3A0BC72D93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010F-B83D-457B-B6D1-8CDDE1E84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22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42F8-3224-4EF7-B697-1DD11DCC2B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0991-B0D4-48F8-ADCE-8B492294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05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1382-0FB4-4E36-8ADC-33BD651705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D0C0-2618-4157-91CC-89CF89C8B6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26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C588-77B0-4EDD-B6A8-D1CE9FE827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E69C-D019-4345-B9C2-15116BEF55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84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CE9E-2A11-4DB5-8D69-E40DAB7E2F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8D50-1BD9-41F5-A6F6-D14D98357F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7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t>16.02.2023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642B-AED1-4A51-96A9-6CB9B69FC4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9A42-C973-4433-9EF6-960D6F918A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05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073F-D85F-41B6-8EE1-1435141BCD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10FD-2150-411B-8C87-7E1C4677E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61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7668-51E4-4449-8B65-68BB1214C4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0386-C996-47DA-8D8A-587F338BD5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461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6072-5A75-4A2A-AD7E-FB8ABED244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EF81-6B86-493C-AE86-BC1A5D336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30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4D14-7BAE-47CB-B110-C5BCF9071A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1B1F-BC28-4C93-9DF3-C059289FF6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21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565A-E3F0-4667-9DDC-A7B4AD0703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9053-1322-4F2C-A794-65F7DF3E9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39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ABA7-3186-442D-8434-3A0BC72D93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010F-B83D-457B-B6D1-8CDDE1E84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37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42F8-3224-4EF7-B697-1DD11DCC2B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0991-B0D4-48F8-ADCE-8B492294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54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1382-0FB4-4E36-8ADC-33BD651705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D0C0-2618-4157-91CC-89CF89C8B6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427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C588-77B0-4EDD-B6A8-D1CE9FE827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E69C-D019-4345-B9C2-15116BEF55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0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t>16.02.2023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CE9E-2A11-4DB5-8D69-E40DAB7E2F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8D50-1BD9-41F5-A6F6-D14D98357F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28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642B-AED1-4A51-96A9-6CB9B69FC4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9A42-C973-4433-9EF6-960D6F918A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41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073F-D85F-41B6-8EE1-1435141BCD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10FD-2150-411B-8C87-7E1C4677E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935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7668-51E4-4449-8B65-68BB1214C4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0386-C996-47DA-8D8A-587F338BD5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41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6072-5A75-4A2A-AD7E-FB8ABED244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EF81-6B86-493C-AE86-BC1A5D336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95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4D14-7BAE-47CB-B110-C5BCF9071A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1B1F-BC28-4C93-9DF3-C059289FF6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460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565A-E3F0-4667-9DDC-A7B4AD0703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9053-1322-4F2C-A794-65F7DF3E9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59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ABA7-3186-442D-8434-3A0BC72D93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010F-B83D-457B-B6D1-8CDDE1E84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888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42F8-3224-4EF7-B697-1DD11DCC2B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0991-B0D4-48F8-ADCE-8B492294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82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1382-0FB4-4E36-8ADC-33BD651705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D0C0-2618-4157-91CC-89CF89C8B6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0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t>16.02.2023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C588-77B0-4EDD-B6A8-D1CE9FE827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E69C-D019-4345-B9C2-15116BEF55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527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CE9E-2A11-4DB5-8D69-E40DAB7E2F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8D50-1BD9-41F5-A6F6-D14D98357F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866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642B-AED1-4A51-96A9-6CB9B69FC4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9A42-C973-4433-9EF6-960D6F918A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663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073F-D85F-41B6-8EE1-1435141BCD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10FD-2150-411B-8C87-7E1C4677E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584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7668-51E4-4449-8B65-68BB1214C4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0386-C996-47DA-8D8A-587F338BD5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193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6072-5A75-4A2A-AD7E-FB8ABED244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EF81-6B86-493C-AE86-BC1A5D336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36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4D14-7BAE-47CB-B110-C5BCF9071A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1B1F-BC28-4C93-9DF3-C059289FF6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080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565A-E3F0-4667-9DDC-A7B4AD0703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9053-1322-4F2C-A794-65F7DF3E9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277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ABA7-3186-442D-8434-3A0BC72D93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010F-B83D-457B-B6D1-8CDDE1E84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899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42F8-3224-4EF7-B697-1DD11DCC2B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0991-B0D4-48F8-ADCE-8B492294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2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t>16.02.2023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1382-0FB4-4E36-8ADC-33BD651705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D0C0-2618-4157-91CC-89CF89C8B6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526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C588-77B0-4EDD-B6A8-D1CE9FE827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E69C-D019-4345-B9C2-15116BEF55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694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CE9E-2A11-4DB5-8D69-E40DAB7E2F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8D50-1BD9-41F5-A6F6-D14D98357F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720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642B-AED1-4A51-96A9-6CB9B69FC4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9A42-C973-4433-9EF6-960D6F918A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039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073F-D85F-41B6-8EE1-1435141BCD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10FD-2150-411B-8C87-7E1C4677E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365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7668-51E4-4449-8B65-68BB1214C4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0386-C996-47DA-8D8A-587F338BD5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70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6072-5A75-4A2A-AD7E-FB8ABED244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EF81-6B86-493C-AE86-BC1A5D336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679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4D14-7BAE-47CB-B110-C5BCF9071A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1B1F-BC28-4C93-9DF3-C059289FF6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127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565A-E3F0-4667-9DDC-A7B4AD0703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9053-1322-4F2C-A794-65F7DF3E9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48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ABA7-3186-442D-8434-3A0BC72D93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010F-B83D-457B-B6D1-8CDDE1E84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9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t>16.02.2023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42F8-3224-4EF7-B697-1DD11DCC2B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0991-B0D4-48F8-ADCE-8B492294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373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1382-0FB4-4E36-8ADC-33BD651705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D0C0-2618-4157-91CC-89CF89C8B6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569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C588-77B0-4EDD-B6A8-D1CE9FE827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E69C-D019-4345-B9C2-15116BEF55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063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CE9E-2A11-4DB5-8D69-E40DAB7E2F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8D50-1BD9-41F5-A6F6-D14D98357F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432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642B-AED1-4A51-96A9-6CB9B69FC4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9A42-C973-4433-9EF6-960D6F918A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10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073F-D85F-41B6-8EE1-1435141BCD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10FD-2150-411B-8C87-7E1C4677E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041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7668-51E4-4449-8B65-68BB1214C4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0386-C996-47DA-8D8A-587F338BD5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093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6072-5A75-4A2A-AD7E-FB8ABED244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EF81-6B86-493C-AE86-BC1A5D336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109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4D14-7BAE-47CB-B110-C5BCF9071AF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1B1F-BC28-4C93-9DF3-C059289FF6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682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565A-E3F0-4667-9DDC-A7B4AD0703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9053-1322-4F2C-A794-65F7DF3E9D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1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t>16.02.2023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1E3D7-A803-4D77-ADBE-33E85638E5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B3EE1-59F4-4024-AB57-AAA310142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1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C5A25-723B-4A97-B88A-60D90A2DD2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fld id="{A7844A4F-701B-4CA4-82E4-897FE622C4BD}" type="slidenum">
              <a:rPr lang="ru-RU" altLang="ru-RU"/>
              <a:pPr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8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C5A25-723B-4A97-B88A-60D90A2DD2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fld id="{A7844A4F-701B-4CA4-82E4-897FE622C4BD}" type="slidenum">
              <a:rPr lang="ru-RU" altLang="ru-RU"/>
              <a:pPr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05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C5A25-723B-4A97-B88A-60D90A2DD2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fld id="{A7844A4F-701B-4CA4-82E4-897FE622C4BD}" type="slidenum">
              <a:rPr lang="ru-RU" altLang="ru-RU"/>
              <a:pPr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07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C5A25-723B-4A97-B88A-60D90A2DD2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fld id="{A7844A4F-701B-4CA4-82E4-897FE622C4BD}" type="slidenum">
              <a:rPr lang="ru-RU" altLang="ru-RU"/>
              <a:pPr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634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1E3D7-A803-4D77-ADBE-33E85638E5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B3EE1-59F4-4024-AB57-AAA310142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9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1E3D7-A803-4D77-ADBE-33E85638E5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B3EE1-59F4-4024-AB57-AAA310142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1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1E3D7-A803-4D77-ADBE-33E85638E5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B3EE1-59F4-4024-AB57-AAA310142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1E3D7-A803-4D77-ADBE-33E85638E5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B3EE1-59F4-4024-AB57-AAA310142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0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1E3D7-A803-4D77-ADBE-33E85638E5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B3EE1-59F4-4024-AB57-AAA310142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9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1E3D7-A803-4D77-ADBE-33E85638E5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B3EE1-59F4-4024-AB57-AAA310142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4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1E3D7-A803-4D77-ADBE-33E85638E5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B3EE1-59F4-4024-AB57-AAA310142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9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1E3D7-A803-4D77-ADBE-33E85638E5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B3EE1-59F4-4024-AB57-AAA310142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5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1E3D7-A803-4D77-ADBE-33E85638E5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B3EE1-59F4-4024-AB57-AAA310142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0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1E3D7-A803-4D77-ADBE-33E85638E5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B3EE1-59F4-4024-AB57-AAA310142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7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1E3D7-A803-4D77-ADBE-33E85638E5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B3EE1-59F4-4024-AB57-AAA310142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0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1E3D7-A803-4D77-ADBE-33E85638E5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B3EE1-59F4-4024-AB57-AAA3101424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4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21.png"/><Relationship Id="rId11" Type="http://schemas.openxmlformats.org/officeDocument/2006/relationships/image" Target="../media/image6.png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Excel_97-2003_Worksheet4.xls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7.emf"/><Relationship Id="rId4" Type="http://schemas.openxmlformats.org/officeDocument/2006/relationships/image" Target="../media/image3.png"/><Relationship Id="rId9" Type="http://schemas.openxmlformats.org/officeDocument/2006/relationships/oleObject" Target="../embeddings/Microsoft_Excel_97-2003_Worksheet5.xls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.pn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Excel_97-2003_Worksheet6.xls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9.emf"/><Relationship Id="rId4" Type="http://schemas.openxmlformats.org/officeDocument/2006/relationships/image" Target="../media/image3.png"/><Relationship Id="rId9" Type="http://schemas.openxmlformats.org/officeDocument/2006/relationships/oleObject" Target="../embeddings/Microsoft_Excel_97-2003_Worksheet7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17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18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4053294"/>
            <a:ext cx="9489503" cy="149994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Обзор правоприменительной практики Северо-Западного управления Ростехнадзора за 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2022 </a:t>
            </a: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1606" y="5861777"/>
            <a:ext cx="3782261" cy="259435"/>
          </a:xfrm>
          <a:prstGeom prst="rect">
            <a:avLst/>
          </a:prstGeom>
          <a:noFill/>
        </p:spPr>
        <p:txBody>
          <a:bodyPr wrap="none" lIns="89285" tIns="44643" rIns="89285" bIns="44643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ДОКЛАДЧИК: </a:t>
            </a:r>
            <a:r>
              <a:rPr lang="ru-RU" sz="11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МОСКВИНА </a:t>
            </a:r>
            <a:r>
              <a:rPr lang="ru-RU" sz="110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МАРИНА ВЛАДИМИРОВНА</a:t>
            </a:r>
            <a:endParaRPr lang="ru-RU" sz="11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29" y="800709"/>
            <a:ext cx="3119802" cy="32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83525" cy="960438"/>
          </a:xfrm>
        </p:spPr>
        <p:txBody>
          <a:bodyPr/>
          <a:lstStyle/>
          <a:p>
            <a:pPr algn="l"/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НАДЗОР ЗА ГТС</a:t>
            </a:r>
            <a:endParaRPr lang="ru-RU" altLang="ru-RU" sz="1600" smtClean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1024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93"/>
          <p:cNvSpPr txBox="1">
            <a:spLocks noChangeArrowheads="1"/>
          </p:cNvSpPr>
          <p:nvPr/>
        </p:nvSpPr>
        <p:spPr bwMode="auto">
          <a:xfrm>
            <a:off x="569913" y="1851025"/>
            <a:ext cx="1517650" cy="276225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12 мес  2021 года</a:t>
            </a:r>
            <a:endParaRPr lang="ru-RU" altLang="ru-RU" sz="1200" b="1" smtClean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0246" name="TextBox 95"/>
          <p:cNvSpPr txBox="1">
            <a:spLocks noChangeArrowheads="1"/>
          </p:cNvSpPr>
          <p:nvPr/>
        </p:nvSpPr>
        <p:spPr bwMode="auto">
          <a:xfrm>
            <a:off x="569913" y="2176463"/>
            <a:ext cx="1517650" cy="276225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12 мес  2022 года</a:t>
            </a:r>
            <a:endParaRPr lang="ru-RU" altLang="ru-RU" sz="1200" b="1" smtClean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10247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5240338"/>
            <a:ext cx="395287" cy="342900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952875"/>
            <a:ext cx="396875" cy="163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41"/>
          <p:cNvSpPr txBox="1">
            <a:spLocks noChangeArrowheads="1"/>
          </p:cNvSpPr>
          <p:nvPr/>
        </p:nvSpPr>
        <p:spPr bwMode="auto">
          <a:xfrm>
            <a:off x="622300" y="5665788"/>
            <a:ext cx="105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Количество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проверок</a:t>
            </a:r>
          </a:p>
        </p:txBody>
      </p:sp>
      <p:pic>
        <p:nvPicPr>
          <p:cNvPr id="10250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876800"/>
            <a:ext cx="396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2984500"/>
            <a:ext cx="395287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44"/>
          <p:cNvSpPr txBox="1">
            <a:spLocks noChangeArrowheads="1"/>
          </p:cNvSpPr>
          <p:nvPr/>
        </p:nvSpPr>
        <p:spPr bwMode="auto">
          <a:xfrm>
            <a:off x="2551113" y="5675313"/>
            <a:ext cx="105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Количество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нарушений</a:t>
            </a:r>
          </a:p>
        </p:txBody>
      </p:sp>
      <p:pic>
        <p:nvPicPr>
          <p:cNvPr id="10253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5273675"/>
            <a:ext cx="3952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952875"/>
            <a:ext cx="3952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Box 48"/>
          <p:cNvSpPr txBox="1">
            <a:spLocks noChangeArrowheads="1"/>
          </p:cNvSpPr>
          <p:nvPr/>
        </p:nvSpPr>
        <p:spPr bwMode="auto">
          <a:xfrm>
            <a:off x="4456113" y="5648325"/>
            <a:ext cx="105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Количество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штрафов</a:t>
            </a:r>
          </a:p>
        </p:txBody>
      </p:sp>
      <p:sp>
        <p:nvSpPr>
          <p:cNvPr id="10256" name="TextBox 51"/>
          <p:cNvSpPr txBox="1">
            <a:spLocks noChangeArrowheads="1"/>
          </p:cNvSpPr>
          <p:nvPr/>
        </p:nvSpPr>
        <p:spPr bwMode="auto">
          <a:xfrm>
            <a:off x="6007100" y="56515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Сумма наложенных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штрафов  т. руб.</a:t>
            </a:r>
          </a:p>
        </p:txBody>
      </p:sp>
      <p:sp>
        <p:nvSpPr>
          <p:cNvPr id="10257" name="TextBox 61"/>
          <p:cNvSpPr txBox="1">
            <a:spLocks noChangeArrowheads="1"/>
          </p:cNvSpPr>
          <p:nvPr/>
        </p:nvSpPr>
        <p:spPr bwMode="auto">
          <a:xfrm>
            <a:off x="890588" y="3676650"/>
            <a:ext cx="63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  92</a:t>
            </a:r>
          </a:p>
        </p:txBody>
      </p:sp>
      <p:sp>
        <p:nvSpPr>
          <p:cNvPr id="10258" name="TextBox 74"/>
          <p:cNvSpPr txBox="1">
            <a:spLocks noChangeArrowheads="1"/>
          </p:cNvSpPr>
          <p:nvPr/>
        </p:nvSpPr>
        <p:spPr bwMode="auto">
          <a:xfrm>
            <a:off x="3302000" y="4602163"/>
            <a:ext cx="50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187</a:t>
            </a:r>
          </a:p>
        </p:txBody>
      </p:sp>
      <p:sp>
        <p:nvSpPr>
          <p:cNvPr id="10259" name="TextBox 90"/>
          <p:cNvSpPr txBox="1">
            <a:spLocks noChangeArrowheads="1"/>
          </p:cNvSpPr>
          <p:nvPr/>
        </p:nvSpPr>
        <p:spPr bwMode="auto">
          <a:xfrm>
            <a:off x="5241925" y="4984750"/>
            <a:ext cx="52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17</a:t>
            </a:r>
          </a:p>
        </p:txBody>
      </p:sp>
      <p:pic>
        <p:nvPicPr>
          <p:cNvPr id="10260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57375"/>
            <a:ext cx="395288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3576638"/>
            <a:ext cx="39687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2" name="Прямоугольник 115"/>
          <p:cNvSpPr>
            <a:spLocks noChangeArrowheads="1"/>
          </p:cNvSpPr>
          <p:nvPr/>
        </p:nvSpPr>
        <p:spPr bwMode="auto">
          <a:xfrm>
            <a:off x="1482725" y="4959350"/>
            <a:ext cx="400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27</a:t>
            </a:r>
          </a:p>
        </p:txBody>
      </p:sp>
      <p:sp>
        <p:nvSpPr>
          <p:cNvPr id="10263" name="TextBox 69"/>
          <p:cNvSpPr txBox="1">
            <a:spLocks noChangeArrowheads="1"/>
          </p:cNvSpPr>
          <p:nvPr/>
        </p:nvSpPr>
        <p:spPr bwMode="auto">
          <a:xfrm>
            <a:off x="5030788" y="405288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</p:txBody>
      </p:sp>
      <p:sp>
        <p:nvSpPr>
          <p:cNvPr id="10264" name="TextBox 61"/>
          <p:cNvSpPr txBox="1">
            <a:spLocks noChangeArrowheads="1"/>
          </p:cNvSpPr>
          <p:nvPr/>
        </p:nvSpPr>
        <p:spPr bwMode="auto">
          <a:xfrm>
            <a:off x="6288088" y="2147888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64313" y="1585913"/>
            <a:ext cx="646112" cy="30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0068AB"/>
                </a:solidFill>
                <a:latin typeface="a_PlakatTitul" panose="020B0802030202020200" pitchFamily="34" charset="-52"/>
                <a:cs typeface="Arial" charset="0"/>
              </a:rPr>
              <a:t>2 548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29450" y="3303588"/>
            <a:ext cx="646113" cy="30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0068AB"/>
                </a:solidFill>
                <a:latin typeface="a_PlakatTitul" panose="020B0802030202020200" pitchFamily="34" charset="-52"/>
                <a:cs typeface="Arial" charset="0"/>
              </a:rPr>
              <a:t>1 084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A34FD-26C7-4FD1-9C46-DA33591EDF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8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38" y="4649788"/>
            <a:ext cx="395287" cy="931862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3" y="3100388"/>
            <a:ext cx="395287" cy="2486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0" name="TextBox 41"/>
          <p:cNvSpPr txBox="1">
            <a:spLocks noChangeArrowheads="1"/>
          </p:cNvSpPr>
          <p:nvPr/>
        </p:nvSpPr>
        <p:spPr bwMode="auto">
          <a:xfrm>
            <a:off x="7969250" y="5664200"/>
            <a:ext cx="149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Сумма взысканных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штрафов  т. руб.</a:t>
            </a:r>
          </a:p>
        </p:txBody>
      </p:sp>
      <p:sp>
        <p:nvSpPr>
          <p:cNvPr id="10271" name="TextBox 61"/>
          <p:cNvSpPr txBox="1">
            <a:spLocks noChangeArrowheads="1"/>
          </p:cNvSpPr>
          <p:nvPr/>
        </p:nvSpPr>
        <p:spPr bwMode="auto">
          <a:xfrm>
            <a:off x="8397875" y="2814638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1 219</a:t>
            </a:r>
          </a:p>
        </p:txBody>
      </p:sp>
      <p:sp>
        <p:nvSpPr>
          <p:cNvPr id="10272" name="Прямоугольник 115"/>
          <p:cNvSpPr>
            <a:spLocks noChangeArrowheads="1"/>
          </p:cNvSpPr>
          <p:nvPr/>
        </p:nvSpPr>
        <p:spPr bwMode="auto">
          <a:xfrm>
            <a:off x="8970963" y="4356100"/>
            <a:ext cx="508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348</a:t>
            </a:r>
          </a:p>
        </p:txBody>
      </p:sp>
      <p:sp>
        <p:nvSpPr>
          <p:cNvPr id="10273" name="TextBox 69"/>
          <p:cNvSpPr txBox="1">
            <a:spLocks noChangeArrowheads="1"/>
          </p:cNvSpPr>
          <p:nvPr/>
        </p:nvSpPr>
        <p:spPr bwMode="auto">
          <a:xfrm>
            <a:off x="8143875" y="14684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</p:txBody>
      </p:sp>
      <p:sp>
        <p:nvSpPr>
          <p:cNvPr id="10274" name="TextBox 61"/>
          <p:cNvSpPr txBox="1">
            <a:spLocks noChangeArrowheads="1"/>
          </p:cNvSpPr>
          <p:nvPr/>
        </p:nvSpPr>
        <p:spPr bwMode="auto">
          <a:xfrm>
            <a:off x="479425" y="4495800"/>
            <a:ext cx="63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51</a:t>
            </a:r>
          </a:p>
        </p:txBody>
      </p:sp>
      <p:sp>
        <p:nvSpPr>
          <p:cNvPr id="10275" name="TextBox 93"/>
          <p:cNvSpPr txBox="1">
            <a:spLocks noChangeArrowheads="1"/>
          </p:cNvSpPr>
          <p:nvPr/>
        </p:nvSpPr>
        <p:spPr bwMode="auto">
          <a:xfrm>
            <a:off x="569913" y="1520825"/>
            <a:ext cx="1517650" cy="276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12 мес  2020 года</a:t>
            </a:r>
            <a:endParaRPr lang="ru-RU" altLang="ru-RU" sz="1200" b="1" smtClean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775" y="4770438"/>
            <a:ext cx="395288" cy="825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40688" y="4878388"/>
            <a:ext cx="395287" cy="7080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137275" y="3984625"/>
            <a:ext cx="395288" cy="16097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54500" y="4878388"/>
            <a:ext cx="395288" cy="7254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90775" y="4329113"/>
            <a:ext cx="395288" cy="12652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81" name="TextBox 90"/>
          <p:cNvSpPr txBox="1">
            <a:spLocks noChangeArrowheads="1"/>
          </p:cNvSpPr>
          <p:nvPr/>
        </p:nvSpPr>
        <p:spPr bwMode="auto">
          <a:xfrm>
            <a:off x="4248150" y="4568825"/>
            <a:ext cx="52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39</a:t>
            </a:r>
          </a:p>
        </p:txBody>
      </p:sp>
      <p:sp>
        <p:nvSpPr>
          <p:cNvPr id="10282" name="TextBox 90"/>
          <p:cNvSpPr txBox="1">
            <a:spLocks noChangeArrowheads="1"/>
          </p:cNvSpPr>
          <p:nvPr/>
        </p:nvSpPr>
        <p:spPr bwMode="auto">
          <a:xfrm>
            <a:off x="4752975" y="3656013"/>
            <a:ext cx="52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91</a:t>
            </a:r>
          </a:p>
        </p:txBody>
      </p:sp>
      <p:sp>
        <p:nvSpPr>
          <p:cNvPr id="10283" name="TextBox 90"/>
          <p:cNvSpPr txBox="1">
            <a:spLocks noChangeArrowheads="1"/>
          </p:cNvSpPr>
          <p:nvPr/>
        </p:nvSpPr>
        <p:spPr bwMode="auto">
          <a:xfrm>
            <a:off x="6089650" y="3697288"/>
            <a:ext cx="992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752</a:t>
            </a:r>
          </a:p>
        </p:txBody>
      </p:sp>
      <p:sp>
        <p:nvSpPr>
          <p:cNvPr id="10284" name="TextBox 90"/>
          <p:cNvSpPr txBox="1">
            <a:spLocks noChangeArrowheads="1"/>
          </p:cNvSpPr>
          <p:nvPr/>
        </p:nvSpPr>
        <p:spPr bwMode="auto">
          <a:xfrm>
            <a:off x="8001000" y="4602163"/>
            <a:ext cx="825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285</a:t>
            </a:r>
          </a:p>
        </p:txBody>
      </p:sp>
      <p:sp>
        <p:nvSpPr>
          <p:cNvPr id="10285" name="TextBox 90"/>
          <p:cNvSpPr txBox="1">
            <a:spLocks noChangeArrowheads="1"/>
          </p:cNvSpPr>
          <p:nvPr/>
        </p:nvSpPr>
        <p:spPr bwMode="auto">
          <a:xfrm>
            <a:off x="2354263" y="4021138"/>
            <a:ext cx="898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312</a:t>
            </a:r>
          </a:p>
        </p:txBody>
      </p:sp>
      <p:sp>
        <p:nvSpPr>
          <p:cNvPr id="10286" name="TextBox 90"/>
          <p:cNvSpPr txBox="1">
            <a:spLocks noChangeArrowheads="1"/>
          </p:cNvSpPr>
          <p:nvPr/>
        </p:nvSpPr>
        <p:spPr bwMode="auto">
          <a:xfrm>
            <a:off x="2838450" y="2697163"/>
            <a:ext cx="763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707</a:t>
            </a:r>
          </a:p>
        </p:txBody>
      </p:sp>
    </p:spTree>
    <p:extLst>
      <p:ext uri="{BB962C8B-B14F-4D97-AF65-F5344CB8AC3E}">
        <p14:creationId xmlns:p14="http://schemas.microsoft.com/office/powerpoint/2010/main" val="22313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4"/>
          <p:cNvGrpSpPr>
            <a:grpSpLocks/>
          </p:cNvGrpSpPr>
          <p:nvPr/>
        </p:nvGrpSpPr>
        <p:grpSpPr bwMode="auto">
          <a:xfrm>
            <a:off x="0" y="366713"/>
            <a:ext cx="9906000" cy="958850"/>
            <a:chOff x="2" y="366190"/>
            <a:chExt cx="9144000" cy="959880"/>
          </a:xfrm>
        </p:grpSpPr>
        <p:pic>
          <p:nvPicPr>
            <p:cNvPr id="1130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566025" cy="960438"/>
          </a:xfrm>
        </p:spPr>
        <p:txBody>
          <a:bodyPr/>
          <a:lstStyle/>
          <a:p>
            <a:pPr algn="l"/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ГОСУДАРСТВЕННЫЕ УСЛУГИ ПО ГТС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073150" y="2205038"/>
          <a:ext cx="7527925" cy="2703513"/>
        </p:xfrm>
        <a:graphic>
          <a:graphicData uri="http://schemas.openxmlformats.org/drawingml/2006/table">
            <a:tbl>
              <a:tblPr/>
              <a:tblGrid>
                <a:gridCol w="598488"/>
                <a:gridCol w="3630612"/>
                <a:gridCol w="1100138"/>
                <a:gridCol w="1098550"/>
                <a:gridCol w="1100137"/>
              </a:tblGrid>
              <a:tr h="684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N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п\п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 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Показатели надзорной деятельности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месяцев 2020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месяцев 2021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месяцев 2022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Рассмотрено деклараций безопасности ГТС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70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47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35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Выдано разрешений на эксплуатацию ГТС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41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36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33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Рассмотрено правил эксплуатации ГТС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74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73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61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Проведено преддекларационных обследований ГТС</a:t>
                      </a:r>
                    </a:p>
                  </a:txBody>
                  <a:tcPr marL="78000" marR="78000" marT="72015" marB="720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73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62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65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A11DD-7B5A-432C-8DEB-C55F5E5367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39075" cy="960438"/>
          </a:xfrm>
        </p:spPr>
        <p:txBody>
          <a:bodyPr/>
          <a:lstStyle/>
          <a:p>
            <a:pPr algn="l"/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УСТРАНЕНИЕ БЕСХОЗЯЙНОСТИ ГТС</a:t>
            </a:r>
            <a:br>
              <a:rPr lang="ru-RU" altLang="ru-RU" sz="16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КОЛИЧЕСТВО БЕСХОЗЯЙНЫХ ГТС ПО СЕВЕРО-ЗАПАДНОМУ УПРАВЛЕНИЮ</a:t>
            </a:r>
          </a:p>
        </p:txBody>
      </p:sp>
      <p:pic>
        <p:nvPicPr>
          <p:cNvPr id="1229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Диаграмма 3"/>
          <p:cNvGraphicFramePr>
            <a:graphicFrameLocks/>
          </p:cNvGraphicFramePr>
          <p:nvPr/>
        </p:nvGraphicFramePr>
        <p:xfrm>
          <a:off x="744538" y="1423988"/>
          <a:ext cx="8218487" cy="460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Диаграмма" r:id="rId7" imgW="8086747" imgH="4533729" progId="Excel.Chart.8">
                  <p:embed/>
                </p:oleObj>
              </mc:Choice>
              <mc:Fallback>
                <p:oleObj name="Диаграмма" r:id="rId7" imgW="8086747" imgH="453372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1423988"/>
                        <a:ext cx="8218487" cy="460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94320-3574-419C-B372-6EC45A1BF5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295" name="TextBox 107"/>
          <p:cNvSpPr txBox="1">
            <a:spLocks noChangeArrowheads="1"/>
          </p:cNvSpPr>
          <p:nvPr/>
        </p:nvSpPr>
        <p:spPr bwMode="auto">
          <a:xfrm>
            <a:off x="709613" y="5992813"/>
            <a:ext cx="6021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  <a:cs typeface="Arial" charset="0"/>
              </a:rPr>
              <a:t>* - 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Из них 21 бесхозяйный объект на территории Калининградской области  </a:t>
            </a: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     ( в т.ч. 13 поставлено на учёт в 2019 году). </a:t>
            </a:r>
          </a:p>
        </p:txBody>
      </p:sp>
      <p:sp>
        <p:nvSpPr>
          <p:cNvPr id="9" name="TextBox 107"/>
          <p:cNvSpPr txBox="1">
            <a:spLocks noChangeArrowheads="1"/>
          </p:cNvSpPr>
          <p:nvPr/>
        </p:nvSpPr>
        <p:spPr bwMode="auto">
          <a:xfrm>
            <a:off x="4851400" y="3062288"/>
            <a:ext cx="203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prstClr val="black"/>
                </a:solidFill>
                <a:cs typeface="Lato Black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199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Объект 3"/>
          <p:cNvGraphicFramePr>
            <a:graphicFrameLocks noChangeAspect="1"/>
          </p:cNvGraphicFramePr>
          <p:nvPr/>
        </p:nvGraphicFramePr>
        <p:xfrm>
          <a:off x="1227138" y="1600200"/>
          <a:ext cx="8840787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Лист" r:id="rId5" imgW="8467689" imgH="4248176" progId="Excel.Sheet.8">
                  <p:embed/>
                </p:oleObj>
              </mc:Choice>
              <mc:Fallback>
                <p:oleObj name="Лист" r:id="rId5" imgW="8467689" imgH="424817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1600200"/>
                        <a:ext cx="8840787" cy="454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90525"/>
            <a:ext cx="9906001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1"/>
          <p:cNvSpPr>
            <a:spLocks noGrp="1"/>
          </p:cNvSpPr>
          <p:nvPr>
            <p:ph type="ctrTitle"/>
          </p:nvPr>
        </p:nvSpPr>
        <p:spPr>
          <a:xfrm>
            <a:off x="444500" y="393700"/>
            <a:ext cx="7566025" cy="960438"/>
          </a:xfrm>
        </p:spPr>
        <p:txBody>
          <a:bodyPr/>
          <a:lstStyle/>
          <a:p>
            <a:pPr algn="l" eaLnBrk="1" hangingPunct="1"/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ХАРАКТЕРИСТИКА ОБЪЕКТОВ</a:t>
            </a:r>
          </a:p>
        </p:txBody>
      </p:sp>
      <p:pic>
        <p:nvPicPr>
          <p:cNvPr id="3077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0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0"/>
          <p:cNvSpPr txBox="1">
            <a:spLocks noChangeArrowheads="1"/>
          </p:cNvSpPr>
          <p:nvPr/>
        </p:nvSpPr>
        <p:spPr bwMode="auto">
          <a:xfrm>
            <a:off x="1308100" y="1600200"/>
            <a:ext cx="2089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Автомобильные дороги</a:t>
            </a:r>
          </a:p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федерального значения </a:t>
            </a:r>
            <a:r>
              <a:rPr lang="ru-RU" altLang="ru-RU" sz="11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3,5 %</a:t>
            </a:r>
          </a:p>
        </p:txBody>
      </p:sp>
      <p:sp>
        <p:nvSpPr>
          <p:cNvPr id="3079" name="TextBox 79"/>
          <p:cNvSpPr txBox="1">
            <a:spLocks noChangeArrowheads="1"/>
          </p:cNvSpPr>
          <p:nvPr/>
        </p:nvSpPr>
        <p:spPr bwMode="auto">
          <a:xfrm>
            <a:off x="717550" y="2252663"/>
            <a:ext cx="18557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cs typeface="Tahoma" pitchFamily="34" charset="0"/>
              </a:rPr>
              <a:t>Уникальные объекты </a:t>
            </a:r>
            <a:r>
              <a:rPr lang="ru-RU" altLang="ru-RU" sz="1100" b="1" smtClean="0">
                <a:solidFill>
                  <a:srgbClr val="000000"/>
                </a:solidFill>
                <a:latin typeface="Lato Light" pitchFamily="34" charset="0"/>
                <a:cs typeface="Tahoma" pitchFamily="34" charset="0"/>
              </a:rPr>
              <a:t>2 %</a:t>
            </a: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080" name="TextBox 85"/>
          <p:cNvSpPr txBox="1">
            <a:spLocks noChangeArrowheads="1"/>
          </p:cNvSpPr>
          <p:nvPr/>
        </p:nvSpPr>
        <p:spPr bwMode="auto">
          <a:xfrm>
            <a:off x="341313" y="3352800"/>
            <a:ext cx="18780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На территории 2х и более субъектов </a:t>
            </a:r>
            <a:r>
              <a:rPr lang="ru-RU" altLang="ru-RU" sz="11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16,5 %</a:t>
            </a: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 </a:t>
            </a:r>
            <a:endParaRPr lang="ru-RU" altLang="ru-RU" sz="1100" b="1" smtClean="0">
              <a:solidFill>
                <a:srgbClr val="000000"/>
              </a:solidFill>
              <a:latin typeface="Lato Light" pitchFamily="34" charset="0"/>
              <a:ea typeface="Lato Light" pitchFamily="34" charset="0"/>
              <a:cs typeface="Lato Light" pitchFamily="34" charset="0"/>
            </a:endParaRPr>
          </a:p>
        </p:txBody>
      </p:sp>
      <p:sp>
        <p:nvSpPr>
          <p:cNvPr id="3081" name="TextBox 119"/>
          <p:cNvSpPr txBox="1">
            <a:spLocks noChangeArrowheads="1"/>
          </p:cNvSpPr>
          <p:nvPr/>
        </p:nvSpPr>
        <p:spPr bwMode="auto">
          <a:xfrm>
            <a:off x="149225" y="4443413"/>
            <a:ext cx="2106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Объекты железнодорожной</a:t>
            </a:r>
          </a:p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инфраструктуры </a:t>
            </a:r>
            <a:r>
              <a:rPr lang="ru-RU" altLang="ru-RU" sz="11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11 %</a:t>
            </a:r>
          </a:p>
        </p:txBody>
      </p:sp>
      <p:cxnSp>
        <p:nvCxnSpPr>
          <p:cNvPr id="136" name="Прямая соединительная линия 135">
            <a:extLst>
              <a:ext uri="{FF2B5EF4-FFF2-40B4-BE49-F238E27FC236}"/>
            </a:extLst>
          </p:cNvPr>
          <p:cNvCxnSpPr/>
          <p:nvPr/>
        </p:nvCxnSpPr>
        <p:spPr>
          <a:xfrm flipV="1">
            <a:off x="1946275" y="2667000"/>
            <a:ext cx="1958975" cy="24447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3" name="TextBox 148"/>
          <p:cNvSpPr txBox="1">
            <a:spLocks noChangeArrowheads="1"/>
          </p:cNvSpPr>
          <p:nvPr/>
        </p:nvSpPr>
        <p:spPr bwMode="auto">
          <a:xfrm>
            <a:off x="454025" y="5048250"/>
            <a:ext cx="16525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Объекты авиационной</a:t>
            </a:r>
            <a:b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</a:b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инфраструктуры </a:t>
            </a:r>
            <a:r>
              <a:rPr lang="ru-RU" altLang="ru-RU" sz="11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1,5 %</a:t>
            </a:r>
          </a:p>
        </p:txBody>
      </p:sp>
      <p:sp>
        <p:nvSpPr>
          <p:cNvPr id="3084" name="TextBox 154"/>
          <p:cNvSpPr txBox="1">
            <a:spLocks noChangeArrowheads="1"/>
          </p:cNvSpPr>
          <p:nvPr/>
        </p:nvSpPr>
        <p:spPr bwMode="auto">
          <a:xfrm>
            <a:off x="257175" y="5643563"/>
            <a:ext cx="26892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Госбюджет:</a:t>
            </a:r>
          </a:p>
          <a:p>
            <a:pPr defTabSz="892175" eaLnBrk="0" fontAlgn="base" hangingPunct="0">
              <a:spcAft>
                <a:spcPct val="0"/>
              </a:spcAft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Объекты безопасности,</a:t>
            </a:r>
          </a:p>
          <a:p>
            <a:pPr defTabSz="892175" eaLnBrk="0" fontAlgn="base" hangingPunct="0">
              <a:spcAft>
                <a:spcPct val="0"/>
              </a:spcAft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 объекты науки и образования,</a:t>
            </a:r>
          </a:p>
          <a:p>
            <a:pPr defTabSz="892175" eaLnBrk="0" fontAlgn="base" hangingPunct="0">
              <a:spcAft>
                <a:spcPct val="0"/>
              </a:spcAft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 объекты здравоохранения,</a:t>
            </a:r>
          </a:p>
          <a:p>
            <a:pPr defTabSz="892175" eaLnBrk="0" fontAlgn="base" hangingPunct="0">
              <a:spcAft>
                <a:spcPct val="0"/>
              </a:spcAft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 здания судов. </a:t>
            </a:r>
            <a:r>
              <a:rPr lang="ru-RU" altLang="ru-RU" sz="11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21%</a:t>
            </a:r>
          </a:p>
        </p:txBody>
      </p:sp>
      <p:sp>
        <p:nvSpPr>
          <p:cNvPr id="3085" name="TextBox 171"/>
          <p:cNvSpPr txBox="1">
            <a:spLocks noChangeArrowheads="1"/>
          </p:cNvSpPr>
          <p:nvPr/>
        </p:nvSpPr>
        <p:spPr bwMode="auto">
          <a:xfrm>
            <a:off x="5972175" y="1768475"/>
            <a:ext cx="8524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ОПО</a:t>
            </a:r>
            <a:r>
              <a:rPr lang="ru-RU" altLang="ru-RU" sz="11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 17 %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/>
            </a:extLst>
          </p:cNvPr>
          <p:cNvCxnSpPr/>
          <p:nvPr/>
        </p:nvCxnSpPr>
        <p:spPr>
          <a:xfrm>
            <a:off x="2105025" y="4111625"/>
            <a:ext cx="982663" cy="23177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/>
            </a:extLst>
          </p:cNvPr>
          <p:cNvCxnSpPr/>
          <p:nvPr/>
        </p:nvCxnSpPr>
        <p:spPr>
          <a:xfrm>
            <a:off x="2316163" y="4706938"/>
            <a:ext cx="952500" cy="16827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/>
            </a:extLst>
          </p:cNvPr>
          <p:cNvCxnSpPr/>
          <p:nvPr/>
        </p:nvCxnSpPr>
        <p:spPr>
          <a:xfrm>
            <a:off x="2117725" y="5305425"/>
            <a:ext cx="1716088" cy="22701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/>
            </a:extLst>
          </p:cNvPr>
          <p:cNvCxnSpPr/>
          <p:nvPr/>
        </p:nvCxnSpPr>
        <p:spPr>
          <a:xfrm>
            <a:off x="3367088" y="1849438"/>
            <a:ext cx="1184275" cy="58102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5480050" y="2206625"/>
            <a:ext cx="792163" cy="23336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91" name="TextBox 84"/>
          <p:cNvSpPr txBox="1">
            <a:spLocks noChangeArrowheads="1"/>
          </p:cNvSpPr>
          <p:nvPr/>
        </p:nvSpPr>
        <p:spPr bwMode="auto">
          <a:xfrm>
            <a:off x="5622925" y="1844675"/>
            <a:ext cx="369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59</a:t>
            </a:r>
          </a:p>
        </p:txBody>
      </p:sp>
      <p:sp>
        <p:nvSpPr>
          <p:cNvPr id="3092" name="TextBox 31"/>
          <p:cNvSpPr txBox="1">
            <a:spLocks noChangeArrowheads="1"/>
          </p:cNvSpPr>
          <p:nvPr/>
        </p:nvSpPr>
        <p:spPr bwMode="auto">
          <a:xfrm>
            <a:off x="4763" y="3959225"/>
            <a:ext cx="21891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Территориальное море, </a:t>
            </a:r>
          </a:p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континентальный шельф  </a:t>
            </a:r>
            <a:r>
              <a:rPr lang="ru-RU" altLang="ru-RU" sz="11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1 %</a:t>
            </a:r>
          </a:p>
        </p:txBody>
      </p:sp>
      <p:sp>
        <p:nvSpPr>
          <p:cNvPr id="3093" name="TextBox 47"/>
          <p:cNvSpPr txBox="1">
            <a:spLocks noChangeArrowheads="1"/>
          </p:cNvSpPr>
          <p:nvPr/>
        </p:nvSpPr>
        <p:spPr bwMode="auto">
          <a:xfrm>
            <a:off x="585788" y="2679700"/>
            <a:ext cx="14208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cs typeface="Tahoma" pitchFamily="34" charset="0"/>
              </a:rPr>
              <a:t>Гидротехнические </a:t>
            </a:r>
          </a:p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cs typeface="Tahoma" pitchFamily="34" charset="0"/>
              </a:rPr>
              <a:t>сооружения </a:t>
            </a:r>
            <a:r>
              <a:rPr lang="ru-RU" altLang="ru-RU" sz="1100" b="1" smtClean="0">
                <a:solidFill>
                  <a:srgbClr val="000000"/>
                </a:solidFill>
                <a:latin typeface="Lato Light" pitchFamily="34" charset="0"/>
                <a:cs typeface="Tahoma" pitchFamily="34" charset="0"/>
              </a:rPr>
              <a:t>4 %</a:t>
            </a: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094" name="Номер слайда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50113" y="6313488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4DBCCE1-B41B-44FB-AED8-AD980DD33936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cxnSp>
        <p:nvCxnSpPr>
          <p:cNvPr id="26" name="Прямая соединительная линия 52">
            <a:extLst>
              <a:ext uri="{FF2B5EF4-FFF2-40B4-BE49-F238E27FC236}"/>
            </a:extLst>
          </p:cNvPr>
          <p:cNvCxnSpPr/>
          <p:nvPr/>
        </p:nvCxnSpPr>
        <p:spPr>
          <a:xfrm flipV="1">
            <a:off x="2471738" y="5808663"/>
            <a:ext cx="2346325" cy="38735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96" name="TextBox 84"/>
          <p:cNvSpPr txBox="1">
            <a:spLocks noChangeArrowheads="1"/>
          </p:cNvSpPr>
          <p:nvPr/>
        </p:nvSpPr>
        <p:spPr bwMode="auto">
          <a:xfrm>
            <a:off x="2803525" y="5938838"/>
            <a:ext cx="369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75</a:t>
            </a:r>
          </a:p>
        </p:txBody>
      </p:sp>
      <p:sp>
        <p:nvSpPr>
          <p:cNvPr id="3097" name="TextBox 84"/>
          <p:cNvSpPr txBox="1">
            <a:spLocks noChangeArrowheads="1"/>
          </p:cNvSpPr>
          <p:nvPr/>
        </p:nvSpPr>
        <p:spPr bwMode="auto">
          <a:xfrm>
            <a:off x="2219325" y="5046663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6</a:t>
            </a:r>
          </a:p>
        </p:txBody>
      </p:sp>
      <p:sp>
        <p:nvSpPr>
          <p:cNvPr id="3098" name="TextBox 84"/>
          <p:cNvSpPr txBox="1">
            <a:spLocks noChangeArrowheads="1"/>
          </p:cNvSpPr>
          <p:nvPr/>
        </p:nvSpPr>
        <p:spPr bwMode="auto">
          <a:xfrm>
            <a:off x="2278063" y="441483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38</a:t>
            </a:r>
          </a:p>
        </p:txBody>
      </p:sp>
      <p:sp>
        <p:nvSpPr>
          <p:cNvPr id="3099" name="TextBox 84"/>
          <p:cNvSpPr txBox="1">
            <a:spLocks noChangeArrowheads="1"/>
          </p:cNvSpPr>
          <p:nvPr/>
        </p:nvSpPr>
        <p:spPr bwMode="auto">
          <a:xfrm>
            <a:off x="2193925" y="3865563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4</a:t>
            </a:r>
          </a:p>
        </p:txBody>
      </p:sp>
      <p:cxnSp>
        <p:nvCxnSpPr>
          <p:cNvPr id="36" name="Прямая соединительная линия 41">
            <a:extLst>
              <a:ext uri="{FF2B5EF4-FFF2-40B4-BE49-F238E27FC236}"/>
            </a:extLst>
          </p:cNvPr>
          <p:cNvCxnSpPr/>
          <p:nvPr/>
        </p:nvCxnSpPr>
        <p:spPr>
          <a:xfrm>
            <a:off x="2228850" y="3595688"/>
            <a:ext cx="923925" cy="952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01" name="TextBox 84"/>
          <p:cNvSpPr txBox="1">
            <a:spLocks noChangeArrowheads="1"/>
          </p:cNvSpPr>
          <p:nvPr/>
        </p:nvSpPr>
        <p:spPr bwMode="auto">
          <a:xfrm>
            <a:off x="2287588" y="334803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58</a:t>
            </a:r>
          </a:p>
        </p:txBody>
      </p:sp>
      <p:sp>
        <p:nvSpPr>
          <p:cNvPr id="3102" name="TextBox 84"/>
          <p:cNvSpPr txBox="1">
            <a:spLocks noChangeArrowheads="1"/>
          </p:cNvSpPr>
          <p:nvPr/>
        </p:nvSpPr>
        <p:spPr bwMode="auto">
          <a:xfrm>
            <a:off x="2117725" y="2646363"/>
            <a:ext cx="369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14</a:t>
            </a:r>
          </a:p>
        </p:txBody>
      </p:sp>
      <p:cxnSp>
        <p:nvCxnSpPr>
          <p:cNvPr id="40" name="Прямая соединительная линия 135">
            <a:extLst>
              <a:ext uri="{FF2B5EF4-FFF2-40B4-BE49-F238E27FC236}"/>
            </a:extLst>
          </p:cNvPr>
          <p:cNvCxnSpPr/>
          <p:nvPr/>
        </p:nvCxnSpPr>
        <p:spPr>
          <a:xfrm>
            <a:off x="2552700" y="2425700"/>
            <a:ext cx="1625600" cy="10953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04" name="TextBox 84"/>
          <p:cNvSpPr txBox="1">
            <a:spLocks noChangeArrowheads="1"/>
          </p:cNvSpPr>
          <p:nvPr/>
        </p:nvSpPr>
        <p:spPr bwMode="auto">
          <a:xfrm>
            <a:off x="2608263" y="2154238"/>
            <a:ext cx="277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8</a:t>
            </a:r>
          </a:p>
        </p:txBody>
      </p:sp>
      <p:sp>
        <p:nvSpPr>
          <p:cNvPr id="3105" name="TextBox 84"/>
          <p:cNvSpPr txBox="1">
            <a:spLocks noChangeArrowheads="1"/>
          </p:cNvSpPr>
          <p:nvPr/>
        </p:nvSpPr>
        <p:spPr bwMode="auto">
          <a:xfrm>
            <a:off x="3463925" y="1604963"/>
            <a:ext cx="369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13</a:t>
            </a:r>
          </a:p>
        </p:txBody>
      </p:sp>
      <p:sp>
        <p:nvSpPr>
          <p:cNvPr id="3106" name="TextBox 84"/>
          <p:cNvSpPr txBox="1">
            <a:spLocks noChangeArrowheads="1"/>
          </p:cNvSpPr>
          <p:nvPr/>
        </p:nvSpPr>
        <p:spPr bwMode="auto">
          <a:xfrm>
            <a:off x="6734175" y="2528888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9</a:t>
            </a:r>
          </a:p>
        </p:txBody>
      </p:sp>
      <p:sp>
        <p:nvSpPr>
          <p:cNvPr id="3107" name="TextBox 171"/>
          <p:cNvSpPr txBox="1">
            <a:spLocks noChangeArrowheads="1"/>
          </p:cNvSpPr>
          <p:nvPr/>
        </p:nvSpPr>
        <p:spPr bwMode="auto">
          <a:xfrm>
            <a:off x="7202488" y="2606675"/>
            <a:ext cx="17827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Сооружения связи </a:t>
            </a:r>
            <a:r>
              <a:rPr lang="ru-RU" altLang="ru-RU" sz="11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 2,5 %</a:t>
            </a:r>
          </a:p>
        </p:txBody>
      </p:sp>
      <p:cxnSp>
        <p:nvCxnSpPr>
          <p:cNvPr id="51" name="Прямая соединительная линия 41">
            <a:extLst>
              <a:ext uri="{FF2B5EF4-FFF2-40B4-BE49-F238E27FC236}"/>
            </a:extLst>
          </p:cNvPr>
          <p:cNvCxnSpPr/>
          <p:nvPr/>
        </p:nvCxnSpPr>
        <p:spPr>
          <a:xfrm flipV="1">
            <a:off x="6350000" y="3346450"/>
            <a:ext cx="954088" cy="27781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41">
            <a:extLst>
              <a:ext uri="{FF2B5EF4-FFF2-40B4-BE49-F238E27FC236}"/>
            </a:extLst>
          </p:cNvPr>
          <p:cNvCxnSpPr/>
          <p:nvPr/>
        </p:nvCxnSpPr>
        <p:spPr>
          <a:xfrm flipV="1">
            <a:off x="6262688" y="2781300"/>
            <a:ext cx="858837" cy="56356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10" name="TextBox 84"/>
          <p:cNvSpPr txBox="1">
            <a:spLocks noChangeArrowheads="1"/>
          </p:cNvSpPr>
          <p:nvPr/>
        </p:nvSpPr>
        <p:spPr bwMode="auto">
          <a:xfrm>
            <a:off x="6934200" y="3090863"/>
            <a:ext cx="369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13</a:t>
            </a:r>
          </a:p>
        </p:txBody>
      </p:sp>
      <p:sp>
        <p:nvSpPr>
          <p:cNvPr id="3111" name="TextBox 171"/>
          <p:cNvSpPr txBox="1">
            <a:spLocks noChangeArrowheads="1"/>
          </p:cNvSpPr>
          <p:nvPr/>
        </p:nvSpPr>
        <p:spPr bwMode="auto">
          <a:xfrm>
            <a:off x="7342188" y="3130550"/>
            <a:ext cx="16049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Объекты культурного</a:t>
            </a:r>
          </a:p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наследия </a:t>
            </a:r>
            <a:r>
              <a:rPr lang="ru-RU" altLang="ru-RU" sz="11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3,5 %</a:t>
            </a:r>
          </a:p>
        </p:txBody>
      </p:sp>
      <p:cxnSp>
        <p:nvCxnSpPr>
          <p:cNvPr id="60" name="Прямая соединительная линия 41">
            <a:extLst>
              <a:ext uri="{FF2B5EF4-FFF2-40B4-BE49-F238E27FC236}"/>
            </a:extLst>
          </p:cNvPr>
          <p:cNvCxnSpPr/>
          <p:nvPr/>
        </p:nvCxnSpPr>
        <p:spPr>
          <a:xfrm>
            <a:off x="6402388" y="4089400"/>
            <a:ext cx="901700" cy="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13" name="TextBox 84"/>
          <p:cNvSpPr txBox="1">
            <a:spLocks noChangeArrowheads="1"/>
          </p:cNvSpPr>
          <p:nvPr/>
        </p:nvSpPr>
        <p:spPr bwMode="auto">
          <a:xfrm>
            <a:off x="6937375" y="3843338"/>
            <a:ext cx="369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10</a:t>
            </a:r>
          </a:p>
        </p:txBody>
      </p:sp>
      <p:sp>
        <p:nvSpPr>
          <p:cNvPr id="3114" name="TextBox 171"/>
          <p:cNvSpPr txBox="1">
            <a:spLocks noChangeArrowheads="1"/>
          </p:cNvSpPr>
          <p:nvPr/>
        </p:nvSpPr>
        <p:spPr bwMode="auto">
          <a:xfrm>
            <a:off x="7385050" y="3959225"/>
            <a:ext cx="798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ЛЭП </a:t>
            </a:r>
            <a:r>
              <a:rPr lang="ru-RU" altLang="ru-RU" sz="11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 3 %</a:t>
            </a:r>
          </a:p>
        </p:txBody>
      </p:sp>
      <p:cxnSp>
        <p:nvCxnSpPr>
          <p:cNvPr id="65" name="Прямая соединительная линия 41">
            <a:extLst>
              <a:ext uri="{FF2B5EF4-FFF2-40B4-BE49-F238E27FC236}"/>
            </a:extLst>
          </p:cNvPr>
          <p:cNvCxnSpPr/>
          <p:nvPr/>
        </p:nvCxnSpPr>
        <p:spPr>
          <a:xfrm flipV="1">
            <a:off x="6329363" y="4600575"/>
            <a:ext cx="1230312" cy="16986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16" name="TextBox 84"/>
          <p:cNvSpPr txBox="1">
            <a:spLocks noChangeArrowheads="1"/>
          </p:cNvSpPr>
          <p:nvPr/>
        </p:nvSpPr>
        <p:spPr bwMode="auto">
          <a:xfrm>
            <a:off x="7204075" y="4386263"/>
            <a:ext cx="369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29</a:t>
            </a:r>
          </a:p>
        </p:txBody>
      </p:sp>
      <p:sp>
        <p:nvSpPr>
          <p:cNvPr id="3117" name="TextBox 171"/>
          <p:cNvSpPr txBox="1">
            <a:spLocks noChangeArrowheads="1"/>
          </p:cNvSpPr>
          <p:nvPr/>
        </p:nvSpPr>
        <p:spPr bwMode="auto">
          <a:xfrm>
            <a:off x="7610475" y="4470400"/>
            <a:ext cx="15351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Морские порты </a:t>
            </a:r>
            <a:r>
              <a:rPr lang="ru-RU" altLang="ru-RU" sz="11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 8  %</a:t>
            </a:r>
          </a:p>
        </p:txBody>
      </p:sp>
      <p:cxnSp>
        <p:nvCxnSpPr>
          <p:cNvPr id="70" name="Прямая соединительная линия 41">
            <a:extLst>
              <a:ext uri="{FF2B5EF4-FFF2-40B4-BE49-F238E27FC236}"/>
            </a:extLst>
          </p:cNvPr>
          <p:cNvCxnSpPr/>
          <p:nvPr/>
        </p:nvCxnSpPr>
        <p:spPr>
          <a:xfrm>
            <a:off x="6086475" y="5143500"/>
            <a:ext cx="1620838" cy="10795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19" name="TextBox 84"/>
          <p:cNvSpPr txBox="1">
            <a:spLocks noChangeArrowheads="1"/>
          </p:cNvSpPr>
          <p:nvPr/>
        </p:nvSpPr>
        <p:spPr bwMode="auto">
          <a:xfrm>
            <a:off x="7237413" y="5005388"/>
            <a:ext cx="277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3</a:t>
            </a:r>
          </a:p>
        </p:txBody>
      </p:sp>
      <p:sp>
        <p:nvSpPr>
          <p:cNvPr id="3120" name="TextBox 171"/>
          <p:cNvSpPr txBox="1">
            <a:spLocks noChangeArrowheads="1"/>
          </p:cNvSpPr>
          <p:nvPr/>
        </p:nvSpPr>
        <p:spPr bwMode="auto">
          <a:xfrm>
            <a:off x="7758113" y="5160963"/>
            <a:ext cx="14525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Метрополитен </a:t>
            </a:r>
            <a:r>
              <a:rPr lang="ru-RU" altLang="ru-RU" sz="11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 1 %</a:t>
            </a:r>
          </a:p>
        </p:txBody>
      </p:sp>
      <p:cxnSp>
        <p:nvCxnSpPr>
          <p:cNvPr id="76" name="Прямая соединительная линия 41">
            <a:extLst>
              <a:ext uri="{FF2B5EF4-FFF2-40B4-BE49-F238E27FC236}"/>
            </a:extLst>
          </p:cNvPr>
          <p:cNvCxnSpPr/>
          <p:nvPr/>
        </p:nvCxnSpPr>
        <p:spPr>
          <a:xfrm rot="16200000" flipH="1">
            <a:off x="5867401" y="5399087"/>
            <a:ext cx="436562" cy="404813"/>
          </a:xfrm>
          <a:prstGeom prst="bentConnector3">
            <a:avLst>
              <a:gd name="adj1" fmla="val 100424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22" name="TextBox 171"/>
          <p:cNvSpPr txBox="1">
            <a:spLocks noChangeArrowheads="1"/>
          </p:cNvSpPr>
          <p:nvPr/>
        </p:nvSpPr>
        <p:spPr bwMode="auto">
          <a:xfrm>
            <a:off x="6350000" y="5508625"/>
            <a:ext cx="2692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Другие  объекты:</a:t>
            </a:r>
          </a:p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Гостайна – 5, Полигоны – 5,  ТЭЦ - 2,</a:t>
            </a:r>
          </a:p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3,5  %</a:t>
            </a:r>
            <a:endParaRPr lang="ru-RU" altLang="ru-RU" sz="1100" smtClean="0">
              <a:solidFill>
                <a:srgbClr val="000000"/>
              </a:solidFill>
              <a:latin typeface="Lato Light" pitchFamily="34" charset="0"/>
              <a:ea typeface="Lato Light" pitchFamily="34" charset="0"/>
              <a:cs typeface="Lato Light" pitchFamily="34" charset="0"/>
            </a:endParaRPr>
          </a:p>
        </p:txBody>
      </p:sp>
      <p:sp>
        <p:nvSpPr>
          <p:cNvPr id="3123" name="TextBox 84"/>
          <p:cNvSpPr txBox="1">
            <a:spLocks noChangeArrowheads="1"/>
          </p:cNvSpPr>
          <p:nvPr/>
        </p:nvSpPr>
        <p:spPr bwMode="auto">
          <a:xfrm>
            <a:off x="5995988" y="555783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12</a:t>
            </a:r>
          </a:p>
        </p:txBody>
      </p:sp>
      <p:sp>
        <p:nvSpPr>
          <p:cNvPr id="3124" name="TextBox 95"/>
          <p:cNvSpPr txBox="1">
            <a:spLocks noChangeArrowheads="1"/>
          </p:cNvSpPr>
          <p:nvPr/>
        </p:nvSpPr>
        <p:spPr bwMode="auto">
          <a:xfrm>
            <a:off x="7858125" y="1600200"/>
            <a:ext cx="1517650" cy="646113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dirty="0" smtClean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Итого: 351 объектов 12 месяцев 2022</a:t>
            </a:r>
            <a:endParaRPr lang="ru-RU" altLang="ru-RU" sz="1200" b="1" dirty="0" smtClean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83525" cy="960438"/>
          </a:xfrm>
        </p:spPr>
        <p:txBody>
          <a:bodyPr/>
          <a:lstStyle/>
          <a:p>
            <a:pPr algn="l"/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ПОКАЗАТЕЛИ ДЕЯТЕЛЬНОСТИ ПРИ ОСУЩЕСТВЛЕНИИ ФЕДЕРАЛЬНОГО ГОСУДАРСТВЕННОГО СТРОИТЕЛЬНОГО НАДЗОРА</a:t>
            </a:r>
          </a:p>
        </p:txBody>
      </p:sp>
      <p:pic>
        <p:nvPicPr>
          <p:cNvPr id="410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93"/>
          <p:cNvSpPr txBox="1">
            <a:spLocks noChangeArrowheads="1"/>
          </p:cNvSpPr>
          <p:nvPr/>
        </p:nvSpPr>
        <p:spPr bwMode="auto">
          <a:xfrm>
            <a:off x="569913" y="1851025"/>
            <a:ext cx="1517650" cy="276225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12 мес.  2021 года</a:t>
            </a:r>
            <a:endParaRPr lang="ru-RU" altLang="ru-RU" sz="1200" b="1" smtClean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102" name="TextBox 95"/>
          <p:cNvSpPr txBox="1">
            <a:spLocks noChangeArrowheads="1"/>
          </p:cNvSpPr>
          <p:nvPr/>
        </p:nvSpPr>
        <p:spPr bwMode="auto">
          <a:xfrm>
            <a:off x="569913" y="2176463"/>
            <a:ext cx="1517650" cy="276225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12 мес.  2022 года</a:t>
            </a:r>
            <a:endParaRPr lang="ru-RU" altLang="ru-RU" sz="1200" b="1" smtClean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4103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4049713"/>
            <a:ext cx="395287" cy="1501775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3600450"/>
            <a:ext cx="396875" cy="1957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41"/>
          <p:cNvSpPr txBox="1">
            <a:spLocks noChangeArrowheads="1"/>
          </p:cNvSpPr>
          <p:nvPr/>
        </p:nvSpPr>
        <p:spPr bwMode="auto">
          <a:xfrm>
            <a:off x="601663" y="5665788"/>
            <a:ext cx="1092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2175" eaLnBrk="0" fontAlgn="base" hangingPunct="0"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Количество </a:t>
            </a:r>
          </a:p>
          <a:p>
            <a:pPr algn="ctr" defTabSz="892175" eaLnBrk="0" fontAlgn="base" hangingPunct="0"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проверок </a:t>
            </a:r>
          </a:p>
        </p:txBody>
      </p:sp>
      <p:pic>
        <p:nvPicPr>
          <p:cNvPr id="4106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805238"/>
            <a:ext cx="39687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995613"/>
            <a:ext cx="3952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Box 44"/>
          <p:cNvSpPr txBox="1">
            <a:spLocks noChangeArrowheads="1"/>
          </p:cNvSpPr>
          <p:nvPr/>
        </p:nvSpPr>
        <p:spPr bwMode="auto">
          <a:xfrm>
            <a:off x="1960563" y="5648325"/>
            <a:ext cx="105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Количество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нарушений</a:t>
            </a:r>
          </a:p>
        </p:txBody>
      </p:sp>
      <p:pic>
        <p:nvPicPr>
          <p:cNvPr id="4109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4432300"/>
            <a:ext cx="3952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4252913"/>
            <a:ext cx="3952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Box 48"/>
          <p:cNvSpPr txBox="1">
            <a:spLocks noChangeArrowheads="1"/>
          </p:cNvSpPr>
          <p:nvPr/>
        </p:nvSpPr>
        <p:spPr bwMode="auto">
          <a:xfrm>
            <a:off x="3424238" y="5626100"/>
            <a:ext cx="105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Количество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штрафов</a:t>
            </a:r>
          </a:p>
        </p:txBody>
      </p:sp>
      <p:sp>
        <p:nvSpPr>
          <p:cNvPr id="4112" name="TextBox 51"/>
          <p:cNvSpPr txBox="1">
            <a:spLocks noChangeArrowheads="1"/>
          </p:cNvSpPr>
          <p:nvPr/>
        </p:nvSpPr>
        <p:spPr bwMode="auto">
          <a:xfrm>
            <a:off x="4732338" y="56261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Сумма наложенных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штрафов  т. руб.</a:t>
            </a:r>
          </a:p>
        </p:txBody>
      </p:sp>
      <p:sp>
        <p:nvSpPr>
          <p:cNvPr id="4113" name="TextBox 61"/>
          <p:cNvSpPr txBox="1">
            <a:spLocks noChangeArrowheads="1"/>
          </p:cNvSpPr>
          <p:nvPr/>
        </p:nvSpPr>
        <p:spPr bwMode="auto">
          <a:xfrm>
            <a:off x="666750" y="3078163"/>
            <a:ext cx="63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963</a:t>
            </a:r>
          </a:p>
        </p:txBody>
      </p:sp>
      <p:sp>
        <p:nvSpPr>
          <p:cNvPr id="4114" name="TextBox 69"/>
          <p:cNvSpPr txBox="1">
            <a:spLocks noChangeArrowheads="1"/>
          </p:cNvSpPr>
          <p:nvPr/>
        </p:nvSpPr>
        <p:spPr bwMode="auto">
          <a:xfrm>
            <a:off x="1658938" y="3217863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</p:txBody>
      </p:sp>
      <p:sp>
        <p:nvSpPr>
          <p:cNvPr id="4115" name="TextBox 74"/>
          <p:cNvSpPr txBox="1">
            <a:spLocks noChangeArrowheads="1"/>
          </p:cNvSpPr>
          <p:nvPr/>
        </p:nvSpPr>
        <p:spPr bwMode="auto">
          <a:xfrm>
            <a:off x="2389188" y="3235325"/>
            <a:ext cx="75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   4758</a:t>
            </a:r>
          </a:p>
        </p:txBody>
      </p:sp>
      <p:sp>
        <p:nvSpPr>
          <p:cNvPr id="4116" name="TextBox 90"/>
          <p:cNvSpPr txBox="1">
            <a:spLocks noChangeArrowheads="1"/>
          </p:cNvSpPr>
          <p:nvPr/>
        </p:nvSpPr>
        <p:spPr bwMode="auto">
          <a:xfrm>
            <a:off x="4027488" y="4098925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201</a:t>
            </a:r>
          </a:p>
        </p:txBody>
      </p:sp>
      <p:pic>
        <p:nvPicPr>
          <p:cNvPr id="4117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06675"/>
            <a:ext cx="395288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876550"/>
            <a:ext cx="39687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Прямоугольник 115"/>
          <p:cNvSpPr>
            <a:spLocks noChangeArrowheads="1"/>
          </p:cNvSpPr>
          <p:nvPr/>
        </p:nvSpPr>
        <p:spPr bwMode="auto">
          <a:xfrm>
            <a:off x="1147763" y="3525838"/>
            <a:ext cx="10175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  </a:t>
            </a:r>
          </a:p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 556</a:t>
            </a:r>
          </a:p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</p:txBody>
      </p:sp>
      <p:sp>
        <p:nvSpPr>
          <p:cNvPr id="4120" name="TextBox 69"/>
          <p:cNvSpPr txBox="1">
            <a:spLocks noChangeArrowheads="1"/>
          </p:cNvSpPr>
          <p:nvPr/>
        </p:nvSpPr>
        <p:spPr bwMode="auto">
          <a:xfrm>
            <a:off x="5030788" y="405288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</p:txBody>
      </p:sp>
      <p:sp>
        <p:nvSpPr>
          <p:cNvPr id="4121" name="TextBox 61"/>
          <p:cNvSpPr txBox="1">
            <a:spLocks noChangeArrowheads="1"/>
          </p:cNvSpPr>
          <p:nvPr/>
        </p:nvSpPr>
        <p:spPr bwMode="auto">
          <a:xfrm>
            <a:off x="5045075" y="2247900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4783138" y="2255838"/>
            <a:ext cx="750887" cy="30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0068AB"/>
                </a:solidFill>
                <a:latin typeface="a_PlakatTitul" panose="020B0802030202020200" pitchFamily="34" charset="-52"/>
                <a:cs typeface="Arial" charset="0"/>
              </a:rPr>
              <a:t>23 714</a:t>
            </a:r>
          </a:p>
        </p:txBody>
      </p:sp>
      <p:grpSp>
        <p:nvGrpSpPr>
          <p:cNvPr id="4123" name="Группа 133"/>
          <p:cNvGrpSpPr>
            <a:grpSpLocks/>
          </p:cNvGrpSpPr>
          <p:nvPr/>
        </p:nvGrpSpPr>
        <p:grpSpPr bwMode="auto">
          <a:xfrm>
            <a:off x="6272213" y="981075"/>
            <a:ext cx="492125" cy="1055688"/>
            <a:chOff x="755576" y="3516458"/>
            <a:chExt cx="491392" cy="1054434"/>
          </a:xfrm>
        </p:grpSpPr>
        <p:sp>
          <p:nvSpPr>
            <p:cNvPr id="138" name="Овал 137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1067847" y="4391717"/>
              <a:ext cx="179121" cy="179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140" name="TextBox 69"/>
            <p:cNvSpPr txBox="1">
              <a:spLocks noChangeArrowheads="1"/>
            </p:cNvSpPr>
            <p:nvPr/>
          </p:nvSpPr>
          <p:spPr bwMode="auto">
            <a:xfrm>
              <a:off x="755576" y="3516458"/>
              <a:ext cx="1847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5422900" y="2574925"/>
            <a:ext cx="750888" cy="301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0068AB"/>
                </a:solidFill>
                <a:latin typeface="a_PlakatTitul" panose="020B0802030202020200" pitchFamily="34" charset="-52"/>
                <a:cs typeface="Arial" charset="0"/>
              </a:rPr>
              <a:t>20 680</a:t>
            </a:r>
          </a:p>
        </p:txBody>
      </p:sp>
      <p:sp>
        <p:nvSpPr>
          <p:cNvPr id="4125" name="Номер слайда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0F384D7-875D-4DA7-BE21-1646B460D8D7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pic>
        <p:nvPicPr>
          <p:cNvPr id="4126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398838"/>
            <a:ext cx="395288" cy="2193925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17863"/>
            <a:ext cx="395288" cy="2378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8" name="TextBox 41"/>
          <p:cNvSpPr txBox="1">
            <a:spLocks noChangeArrowheads="1"/>
          </p:cNvSpPr>
          <p:nvPr/>
        </p:nvSpPr>
        <p:spPr bwMode="auto">
          <a:xfrm>
            <a:off x="6381750" y="5626100"/>
            <a:ext cx="149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Сумма взысканных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штрафов  т. руб.</a:t>
            </a:r>
          </a:p>
        </p:txBody>
      </p:sp>
      <p:sp>
        <p:nvSpPr>
          <p:cNvPr id="4129" name="TextBox 61"/>
          <p:cNvSpPr txBox="1">
            <a:spLocks noChangeArrowheads="1"/>
          </p:cNvSpPr>
          <p:nvPr/>
        </p:nvSpPr>
        <p:spPr bwMode="auto">
          <a:xfrm>
            <a:off x="6218238" y="2924175"/>
            <a:ext cx="91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19 979</a:t>
            </a:r>
          </a:p>
        </p:txBody>
      </p:sp>
      <p:sp>
        <p:nvSpPr>
          <p:cNvPr id="4130" name="Прямоугольник 115"/>
          <p:cNvSpPr>
            <a:spLocks noChangeArrowheads="1"/>
          </p:cNvSpPr>
          <p:nvPr/>
        </p:nvSpPr>
        <p:spPr bwMode="auto">
          <a:xfrm>
            <a:off x="6921500" y="3063875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18 748</a:t>
            </a:r>
          </a:p>
        </p:txBody>
      </p:sp>
      <p:sp>
        <p:nvSpPr>
          <p:cNvPr id="4131" name="TextBox 69"/>
          <p:cNvSpPr txBox="1">
            <a:spLocks noChangeArrowheads="1"/>
          </p:cNvSpPr>
          <p:nvPr/>
        </p:nvSpPr>
        <p:spPr bwMode="auto">
          <a:xfrm>
            <a:off x="8143875" y="14684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smtClean="0">
              <a:solidFill>
                <a:srgbClr val="0068AB"/>
              </a:solidFill>
              <a:latin typeface="a_PlakatTitul" pitchFamily="34" charset="-52"/>
              <a:cs typeface="Arial" charset="0"/>
            </a:endParaRPr>
          </a:p>
        </p:txBody>
      </p:sp>
      <p:sp>
        <p:nvSpPr>
          <p:cNvPr id="4132" name="TextBox 90"/>
          <p:cNvSpPr txBox="1">
            <a:spLocks noChangeArrowheads="1"/>
          </p:cNvSpPr>
          <p:nvPr/>
        </p:nvSpPr>
        <p:spPr bwMode="auto">
          <a:xfrm>
            <a:off x="3406775" y="3910013"/>
            <a:ext cx="5222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252</a:t>
            </a:r>
          </a:p>
        </p:txBody>
      </p:sp>
      <p:sp>
        <p:nvSpPr>
          <p:cNvPr id="4133" name="TextBox 90"/>
          <p:cNvSpPr txBox="1">
            <a:spLocks noChangeArrowheads="1"/>
          </p:cNvSpPr>
          <p:nvPr/>
        </p:nvSpPr>
        <p:spPr bwMode="auto">
          <a:xfrm>
            <a:off x="1843088" y="2725738"/>
            <a:ext cx="763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   8310</a:t>
            </a:r>
          </a:p>
        </p:txBody>
      </p:sp>
      <p:pic>
        <p:nvPicPr>
          <p:cNvPr id="4134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3389313"/>
            <a:ext cx="395287" cy="2252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3340100"/>
            <a:ext cx="395287" cy="2359025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6" name="TextBox 41"/>
          <p:cNvSpPr txBox="1">
            <a:spLocks noChangeArrowheads="1"/>
          </p:cNvSpPr>
          <p:nvPr/>
        </p:nvSpPr>
        <p:spPr bwMode="auto">
          <a:xfrm>
            <a:off x="7837488" y="5695950"/>
            <a:ext cx="1792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Выданные заключения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о соответствии</a:t>
            </a:r>
          </a:p>
        </p:txBody>
      </p:sp>
      <p:sp>
        <p:nvSpPr>
          <p:cNvPr id="4137" name="TextBox 90"/>
          <p:cNvSpPr txBox="1">
            <a:spLocks noChangeArrowheads="1"/>
          </p:cNvSpPr>
          <p:nvPr/>
        </p:nvSpPr>
        <p:spPr bwMode="auto">
          <a:xfrm>
            <a:off x="8026400" y="2992438"/>
            <a:ext cx="52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  94</a:t>
            </a:r>
          </a:p>
        </p:txBody>
      </p:sp>
      <p:sp>
        <p:nvSpPr>
          <p:cNvPr id="4138" name="TextBox 90"/>
          <p:cNvSpPr txBox="1">
            <a:spLocks noChangeArrowheads="1"/>
          </p:cNvSpPr>
          <p:nvPr/>
        </p:nvSpPr>
        <p:spPr bwMode="auto">
          <a:xfrm>
            <a:off x="8713788" y="2970213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97</a:t>
            </a:r>
          </a:p>
        </p:txBody>
      </p:sp>
    </p:spTree>
    <p:extLst>
      <p:ext uri="{BB962C8B-B14F-4D97-AF65-F5344CB8AC3E}">
        <p14:creationId xmlns:p14="http://schemas.microsoft.com/office/powerpoint/2010/main" val="6213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Объект 3"/>
          <p:cNvGraphicFramePr>
            <a:graphicFrameLocks/>
          </p:cNvGraphicFramePr>
          <p:nvPr/>
        </p:nvGraphicFramePr>
        <p:xfrm>
          <a:off x="376238" y="1325563"/>
          <a:ext cx="8531225" cy="477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Лист" r:id="rId5" imgW="0" imgH="0" progId="Excel.Sheet.8">
                  <p:embed/>
                </p:oleObj>
              </mc:Choice>
              <mc:Fallback>
                <p:oleObj name="Лист" r:id="rId5" imgW="0" imgH="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325563"/>
                        <a:ext cx="8531225" cy="477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366713"/>
            <a:ext cx="99361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Заголовок 1"/>
          <p:cNvSpPr>
            <a:spLocks noGrp="1"/>
          </p:cNvSpPr>
          <p:nvPr>
            <p:ph type="ctrTitle"/>
          </p:nvPr>
        </p:nvSpPr>
        <p:spPr>
          <a:xfrm>
            <a:off x="415925" y="368300"/>
            <a:ext cx="7345363" cy="960438"/>
          </a:xfrm>
        </p:spPr>
        <p:txBody>
          <a:bodyPr/>
          <a:lstStyle/>
          <a:p>
            <a:pPr algn="l" eaLnBrk="1" hangingPunct="1"/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ХАРАКТЕРИСТИКА НАРУШЕНИЙ</a:t>
            </a:r>
          </a:p>
        </p:txBody>
      </p:sp>
      <p:pic>
        <p:nvPicPr>
          <p:cNvPr id="614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460375"/>
            <a:ext cx="67786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7442200" y="2570163"/>
            <a:ext cx="2060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По проектной </a:t>
            </a:r>
          </a:p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документации,</a:t>
            </a:r>
          </a:p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техническим регламентам</a:t>
            </a:r>
          </a:p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80%</a:t>
            </a:r>
          </a:p>
        </p:txBody>
      </p:sp>
      <p:sp>
        <p:nvSpPr>
          <p:cNvPr id="6151" name="TextBox 79"/>
          <p:cNvSpPr txBox="1">
            <a:spLocks noChangeArrowheads="1"/>
          </p:cNvSpPr>
          <p:nvPr/>
        </p:nvSpPr>
        <p:spPr bwMode="auto">
          <a:xfrm>
            <a:off x="1331913" y="1817688"/>
            <a:ext cx="1781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По требованиям</a:t>
            </a:r>
            <a:endParaRPr lang="en-US" altLang="ru-RU" sz="1200" smtClean="0">
              <a:solidFill>
                <a:srgbClr val="000000"/>
              </a:solidFill>
              <a:latin typeface="Lato Light" pitchFamily="34" charset="0"/>
              <a:ea typeface="Lato Light" pitchFamily="34" charset="0"/>
              <a:cs typeface="Lato Light" pitchFamily="34" charset="0"/>
            </a:endParaRPr>
          </a:p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 санитарно-</a:t>
            </a:r>
          </a:p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эпидемиологического </a:t>
            </a:r>
            <a:b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</a:b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благополучия </a:t>
            </a: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7 %</a:t>
            </a:r>
          </a:p>
        </p:txBody>
      </p:sp>
      <p:cxnSp>
        <p:nvCxnSpPr>
          <p:cNvPr id="136" name="Прямая соединительная линия 135">
            <a:extLst>
              <a:ext uri="{FF2B5EF4-FFF2-40B4-BE49-F238E27FC236}"/>
            </a:extLst>
          </p:cNvPr>
          <p:cNvCxnSpPr/>
          <p:nvPr/>
        </p:nvCxnSpPr>
        <p:spPr>
          <a:xfrm>
            <a:off x="3154363" y="2438400"/>
            <a:ext cx="885825" cy="56356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3" name="TextBox 148"/>
          <p:cNvSpPr txBox="1">
            <a:spLocks noChangeArrowheads="1"/>
          </p:cNvSpPr>
          <p:nvPr/>
        </p:nvSpPr>
        <p:spPr bwMode="auto">
          <a:xfrm>
            <a:off x="1049338" y="3870325"/>
            <a:ext cx="1625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По исполнительной </a:t>
            </a:r>
          </a:p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документации </a:t>
            </a:r>
          </a:p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по порядку </a:t>
            </a:r>
          </a:p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строительства </a:t>
            </a: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2 %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/>
            </a:extLst>
          </p:cNvPr>
          <p:cNvCxnSpPr/>
          <p:nvPr/>
        </p:nvCxnSpPr>
        <p:spPr>
          <a:xfrm rot="10800000" flipV="1">
            <a:off x="2692400" y="4286250"/>
            <a:ext cx="825500" cy="16192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/>
            </a:extLst>
          </p:cNvPr>
          <p:cNvCxnSpPr/>
          <p:nvPr/>
        </p:nvCxnSpPr>
        <p:spPr>
          <a:xfrm>
            <a:off x="2787650" y="3221038"/>
            <a:ext cx="781050" cy="52228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/>
            </a:extLst>
          </p:cNvPr>
          <p:cNvCxnSpPr/>
          <p:nvPr/>
        </p:nvCxnSpPr>
        <p:spPr>
          <a:xfrm rot="5400000" flipH="1" flipV="1">
            <a:off x="4994276" y="2016125"/>
            <a:ext cx="506412" cy="46513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/>
            </a:extLst>
          </p:cNvPr>
          <p:cNvCxnSpPr/>
          <p:nvPr/>
        </p:nvCxnSpPr>
        <p:spPr>
          <a:xfrm flipV="1">
            <a:off x="6611938" y="3054350"/>
            <a:ext cx="812800" cy="12223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8" name="TextBox 56"/>
          <p:cNvSpPr txBox="1">
            <a:spLocks noChangeArrowheads="1"/>
          </p:cNvSpPr>
          <p:nvPr/>
        </p:nvSpPr>
        <p:spPr bwMode="auto">
          <a:xfrm>
            <a:off x="5391150" y="1693863"/>
            <a:ext cx="2081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По требованиям пожарной</a:t>
            </a:r>
          </a:p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безопасности</a:t>
            </a: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 5 %</a:t>
            </a:r>
          </a:p>
        </p:txBody>
      </p:sp>
      <p:sp>
        <p:nvSpPr>
          <p:cNvPr id="6159" name="TextBox 61"/>
          <p:cNvSpPr txBox="1">
            <a:spLocks noChangeArrowheads="1"/>
          </p:cNvSpPr>
          <p:nvPr/>
        </p:nvSpPr>
        <p:spPr bwMode="auto">
          <a:xfrm>
            <a:off x="1238250" y="2989263"/>
            <a:ext cx="1514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По экологическим</a:t>
            </a:r>
          </a:p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требованиям</a:t>
            </a: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 5 %</a:t>
            </a:r>
          </a:p>
        </p:txBody>
      </p:sp>
      <p:sp>
        <p:nvSpPr>
          <p:cNvPr id="6160" name="TextBox 93"/>
          <p:cNvSpPr txBox="1">
            <a:spLocks noChangeArrowheads="1"/>
          </p:cNvSpPr>
          <p:nvPr/>
        </p:nvSpPr>
        <p:spPr bwMode="auto">
          <a:xfrm>
            <a:off x="6853238" y="2751138"/>
            <a:ext cx="557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3289</a:t>
            </a:r>
          </a:p>
        </p:txBody>
      </p:sp>
      <p:sp>
        <p:nvSpPr>
          <p:cNvPr id="6161" name="TextBox 94"/>
          <p:cNvSpPr txBox="1">
            <a:spLocks noChangeArrowheads="1"/>
          </p:cNvSpPr>
          <p:nvPr/>
        </p:nvSpPr>
        <p:spPr bwMode="auto">
          <a:xfrm>
            <a:off x="2674938" y="413543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83</a:t>
            </a:r>
          </a:p>
        </p:txBody>
      </p:sp>
      <p:sp>
        <p:nvSpPr>
          <p:cNvPr id="6162" name="TextBox 112"/>
          <p:cNvSpPr txBox="1">
            <a:spLocks noChangeArrowheads="1"/>
          </p:cNvSpPr>
          <p:nvPr/>
        </p:nvSpPr>
        <p:spPr bwMode="auto">
          <a:xfrm>
            <a:off x="2771775" y="2970213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202</a:t>
            </a:r>
          </a:p>
        </p:txBody>
      </p:sp>
      <p:sp>
        <p:nvSpPr>
          <p:cNvPr id="6163" name="TextBox 113"/>
          <p:cNvSpPr txBox="1">
            <a:spLocks noChangeArrowheads="1"/>
          </p:cNvSpPr>
          <p:nvPr/>
        </p:nvSpPr>
        <p:spPr bwMode="auto">
          <a:xfrm>
            <a:off x="5021263" y="1990725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209</a:t>
            </a:r>
          </a:p>
        </p:txBody>
      </p:sp>
      <p:sp>
        <p:nvSpPr>
          <p:cNvPr id="6164" name="TextBox 114"/>
          <p:cNvSpPr txBox="1">
            <a:spLocks noChangeArrowheads="1"/>
          </p:cNvSpPr>
          <p:nvPr/>
        </p:nvSpPr>
        <p:spPr bwMode="auto">
          <a:xfrm>
            <a:off x="3206750" y="2120900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291</a:t>
            </a:r>
          </a:p>
        </p:txBody>
      </p:sp>
      <p:sp>
        <p:nvSpPr>
          <p:cNvPr id="6165" name="TextBox 10"/>
          <p:cNvSpPr txBox="1">
            <a:spLocks noChangeArrowheads="1"/>
          </p:cNvSpPr>
          <p:nvPr/>
        </p:nvSpPr>
        <p:spPr bwMode="auto">
          <a:xfrm>
            <a:off x="998538" y="5099050"/>
            <a:ext cx="194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Нарушения установленного порядка строительства </a:t>
            </a:r>
            <a:r>
              <a:rPr lang="ru-RU" altLang="ru-RU" sz="1200" b="1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1 %</a:t>
            </a:r>
          </a:p>
        </p:txBody>
      </p:sp>
      <p:cxnSp>
        <p:nvCxnSpPr>
          <p:cNvPr id="38" name="Прямая соединительная линия 46">
            <a:extLst>
              <a:ext uri="{FF2B5EF4-FFF2-40B4-BE49-F238E27FC236}"/>
            </a:extLst>
          </p:cNvPr>
          <p:cNvCxnSpPr/>
          <p:nvPr/>
        </p:nvCxnSpPr>
        <p:spPr>
          <a:xfrm rot="5400000">
            <a:off x="2788444" y="4787107"/>
            <a:ext cx="933450" cy="5254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67" name="TextBox 39"/>
          <p:cNvSpPr txBox="1">
            <a:spLocks noChangeArrowheads="1"/>
          </p:cNvSpPr>
          <p:nvPr/>
        </p:nvSpPr>
        <p:spPr bwMode="auto">
          <a:xfrm>
            <a:off x="3017838" y="4794250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30</a:t>
            </a:r>
          </a:p>
        </p:txBody>
      </p:sp>
      <p:sp>
        <p:nvSpPr>
          <p:cNvPr id="6168" name="Номер слайда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69593AB-D733-4287-B439-43B830882135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6169" name="TextBox 203"/>
          <p:cNvSpPr txBox="1">
            <a:spLocks noChangeArrowheads="1"/>
          </p:cNvSpPr>
          <p:nvPr/>
        </p:nvSpPr>
        <p:spPr bwMode="auto">
          <a:xfrm>
            <a:off x="7327900" y="5953125"/>
            <a:ext cx="2032000" cy="276999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dirty="0" smtClean="0">
                <a:solidFill>
                  <a:srgbClr val="FFFFF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Итого нарушений: 4 104</a:t>
            </a:r>
            <a:endParaRPr lang="ru-RU" altLang="ru-RU" sz="1200" b="1" dirty="0" smtClean="0">
              <a:solidFill>
                <a:srgbClr val="FFFFF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6170" name="TextBox 10"/>
          <p:cNvSpPr txBox="1">
            <a:spLocks noChangeArrowheads="1"/>
          </p:cNvSpPr>
          <p:nvPr/>
        </p:nvSpPr>
        <p:spPr bwMode="auto">
          <a:xfrm>
            <a:off x="7594600" y="2722563"/>
            <a:ext cx="21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307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366713"/>
            <a:ext cx="99361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415925" y="368300"/>
            <a:ext cx="7345363" cy="960438"/>
          </a:xfrm>
        </p:spPr>
        <p:txBody>
          <a:bodyPr/>
          <a:lstStyle/>
          <a:p>
            <a:pPr algn="l"/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ЗНАЧИМЫЕ ОБЪЕКТЫ</a:t>
            </a:r>
          </a:p>
        </p:txBody>
      </p:sp>
      <p:pic>
        <p:nvPicPr>
          <p:cNvPr id="717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460375"/>
            <a:ext cx="67786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Номер слайда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5DBD980-C414-4691-9803-C7CA20B75C90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66738" y="1592263"/>
          <a:ext cx="8455025" cy="4354550"/>
        </p:xfrm>
        <a:graphic>
          <a:graphicData uri="http://schemas.openxmlformats.org/drawingml/2006/table">
            <a:tbl>
              <a:tblPr/>
              <a:tblGrid>
                <a:gridCol w="4094039"/>
                <a:gridCol w="4360986"/>
              </a:tblGrid>
              <a:tr h="192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Объекты</a:t>
                      </a:r>
                    </a:p>
                  </a:txBody>
                  <a:tcPr marL="9445" marR="9445" marT="91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Характеристика</a:t>
                      </a:r>
                    </a:p>
                  </a:txBody>
                  <a:tcPr marL="9445" marR="9445" marT="91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1437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«Комплекс по производству, хранению и отгрузке сжиженного природного газа в районе  КС «Портовая» : Строительство Комплекса по производству, хранению и отгрузке сжиженного природного газа в районе КС «Портовая»</a:t>
                      </a:r>
                    </a:p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9525" marR="9525" marT="999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ea typeface="+mn-ea"/>
                          <a:cs typeface="Arial" charset="0"/>
                        </a:rPr>
                        <a:t>Целевой задачей проекта является обеспечение автономной газификации потребителей СПГ Калининградской области. </a:t>
                      </a:r>
                    </a:p>
                    <a:p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ea typeface="+mn-ea"/>
                          <a:cs typeface="Arial" charset="0"/>
                        </a:rPr>
                        <a:t>Мощность завода составит 1,5 млн т/год СПГ. </a:t>
                      </a:r>
                    </a:p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9525" marR="9525" marT="999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997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«Приспособление для современного использования под музейно-выставочный комплекс западной части объекта культурного наследия федерального значения «дворец Нарышкина Д.П. (Шуваловой С.Л.)»</a:t>
                      </a:r>
                    </a:p>
                  </a:txBody>
                  <a:tcPr marL="9525" marR="9525" marT="999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Строительство нового  4-х этажного здания общей площадью 7818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м.кв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.  на территории существующего музейного комплекса  </a:t>
                      </a:r>
                    </a:p>
                  </a:txBody>
                  <a:tcPr marL="9525" marR="9525" marT="999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723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«Центр строительства крупнотоннажных морских сооружений (ЦСКМС). Комплекс для </a:t>
                      </a: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ea typeface="+mn-ea"/>
                          <a:cs typeface="Arial" charset="0"/>
                        </a:rPr>
                        <a:t>изготовления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 оснований гравитационного типа и интеграции модулей верхних строений. Сухой док № 1 и № 2»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,  по адресу: Мурманская область, Кольский район, село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Белокаменка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(Общества с ограниченной ответственностью "Арктик СПГ 2" )</a:t>
                      </a:r>
                    </a:p>
                  </a:txBody>
                  <a:tcPr marL="9525" marR="9525" marT="999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ea typeface="+mn-ea"/>
                          <a:cs typeface="Arial" charset="0"/>
                        </a:rPr>
                        <a:t>Реконструкция  2-х сухих доков, с последующим изготовлением оснований гравитационного типа.</a:t>
                      </a:r>
                    </a:p>
                  </a:txBody>
                  <a:tcPr marL="9525" marR="9525" marT="999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0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366713"/>
            <a:ext cx="99361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415925" y="368300"/>
            <a:ext cx="7345363" cy="960438"/>
          </a:xfrm>
        </p:spPr>
        <p:txBody>
          <a:bodyPr/>
          <a:lstStyle/>
          <a:p>
            <a:pPr algn="l"/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ЗНАЧИМЫЕ ОБЪЕКТЫ</a:t>
            </a: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460375"/>
            <a:ext cx="67786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Номер слайда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13F717A-4BA0-4362-A20B-0688C573BF2A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66738" y="1592263"/>
          <a:ext cx="8455025" cy="4579937"/>
        </p:xfrm>
        <a:graphic>
          <a:graphicData uri="http://schemas.openxmlformats.org/drawingml/2006/table">
            <a:tbl>
              <a:tblPr/>
              <a:tblGrid>
                <a:gridCol w="3917950"/>
                <a:gridCol w="4537075"/>
              </a:tblGrid>
              <a:tr h="192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Объекты</a:t>
                      </a:r>
                    </a:p>
                  </a:txBody>
                  <a:tcPr marL="9445" marR="9445" marT="914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Характеристика</a:t>
                      </a:r>
                    </a:p>
                  </a:txBody>
                  <a:tcPr marL="9445" marR="9445" marT="914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2189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"Развитие газотранспортных мощностей ЕСГ Северо-Западного региона, участок Грязовец-КС-Славянская" </a:t>
                      </a:r>
                    </a:p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КС «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Грязовецкая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»; КС «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Шексинская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»; КС «Бабаевская»;</a:t>
                      </a:r>
                    </a:p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КС «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Пикалевская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»; КС «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Волховская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»;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КС«Дивенская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»;</a:t>
                      </a:r>
                    </a:p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КС «Славянская».</a:t>
                      </a:r>
                    </a:p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9525" marR="9525" marT="999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Обеспечение подачи газа в объеме 55 млрд.м3/год  потребителям Ленинградской области в объеме 3,4 млрд куб.м./год</a:t>
                      </a:r>
                    </a:p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9525" marR="9525" marT="999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9825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Лахтинско-Правобережной линии от станции «Спасская» до станции «Морской фасад», в первый этап входит участок от станции «Спасская» до станции «Большой проспект»</a:t>
                      </a:r>
                    </a:p>
                  </a:txBody>
                  <a:tcPr marL="9525" marR="9525" marT="999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Вестибюли станций метрополитена «Театральная» и «Большой проспект»</a:t>
                      </a:r>
                    </a:p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9525" marR="9525" marT="999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215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Строительство Красносельско-Калининской линии метрополитена от станции «Казаковкая» до станции «Обводный канал- 2».</a:t>
                      </a:r>
                    </a:p>
                  </a:txBody>
                  <a:tcPr marL="9525" marR="9525" marT="999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8921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Вестибюли станций метрополитена «Путиловская» и «Казаковская»</a:t>
                      </a:r>
                    </a:p>
                  </a:txBody>
                  <a:tcPr marL="9525" marR="9525" marT="999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 txBox="1">
            <a:spLocks/>
          </p:cNvSpPr>
          <p:nvPr/>
        </p:nvSpPr>
        <p:spPr bwMode="auto">
          <a:xfrm>
            <a:off x="428625" y="236538"/>
            <a:ext cx="75660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23900" indent="-277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16013" indent="-2222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62100" indent="-2222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08188" indent="-2222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65388" indent="-2222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22588" indent="-2222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79788" indent="-2222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36988" indent="-2222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prstClr val="white"/>
                </a:solidFill>
                <a:latin typeface="Lato" pitchFamily="34" charset="0"/>
                <a:cs typeface="Arial" charset="0"/>
              </a:rPr>
              <a:t>АВАРИЙНОСТЬ И ТРАВМАТИЗМ. ПБ</a:t>
            </a:r>
          </a:p>
        </p:txBody>
      </p:sp>
      <p:pic>
        <p:nvPicPr>
          <p:cNvPr id="614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328613"/>
            <a:ext cx="7334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9" name="Диаграмма 1"/>
          <p:cNvGraphicFramePr>
            <a:graphicFrameLocks/>
          </p:cNvGraphicFramePr>
          <p:nvPr/>
        </p:nvGraphicFramePr>
        <p:xfrm>
          <a:off x="201613" y="1785938"/>
          <a:ext cx="3902075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Диаграмма" r:id="rId6" imgW="3838410" imgH="2838503" progId="Excel.Chart.8">
                  <p:embed/>
                </p:oleObj>
              </mc:Choice>
              <mc:Fallback>
                <p:oleObj name="Диаграмма" r:id="rId6" imgW="3838410" imgH="283850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785938"/>
                        <a:ext cx="3902075" cy="288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Диаграмма 3"/>
          <p:cNvGraphicFramePr>
            <a:graphicFrameLocks/>
          </p:cNvGraphicFramePr>
          <p:nvPr/>
        </p:nvGraphicFramePr>
        <p:xfrm>
          <a:off x="3994150" y="1865313"/>
          <a:ext cx="5753100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Диаграмма" r:id="rId9" imgW="5667210" imgH="2838503" progId="Excel.Chart.8">
                  <p:embed/>
                </p:oleObj>
              </mc:Choice>
              <mc:Fallback>
                <p:oleObj name="Диаграмма" r:id="rId9" imgW="5667210" imgH="283850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1865313"/>
                        <a:ext cx="5753100" cy="288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Прямоугольник 2"/>
          <p:cNvSpPr>
            <a:spLocks noChangeArrowheads="1"/>
          </p:cNvSpPr>
          <p:nvPr/>
        </p:nvSpPr>
        <p:spPr bwMode="auto">
          <a:xfrm>
            <a:off x="6270625" y="1865313"/>
            <a:ext cx="712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Аварии</a:t>
            </a:r>
          </a:p>
        </p:txBody>
      </p:sp>
      <p:sp>
        <p:nvSpPr>
          <p:cNvPr id="6152" name="Прямоугольник 4"/>
          <p:cNvSpPr>
            <a:spLocks noChangeArrowheads="1"/>
          </p:cNvSpPr>
          <p:nvPr/>
        </p:nvSpPr>
        <p:spPr bwMode="auto">
          <a:xfrm>
            <a:off x="180975" y="4895850"/>
            <a:ext cx="95154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За 12 месяцев 2021 года: </a:t>
            </a:r>
            <a:b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</a:b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3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 аварии на ОПО: 1 авария на объекте газоснабжения, 2 аварии на подъёмных сооружениях.</a:t>
            </a: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6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 смертельных несчастных случаев. Из них 2 групповых несчастных случая (1. 1смертельный+</a:t>
            </a: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1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тяжёлый, 2. 1смертельный+</a:t>
            </a: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1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легкий). </a:t>
            </a: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200" smtClean="0">
              <a:solidFill>
                <a:prstClr val="black"/>
              </a:solidFill>
              <a:latin typeface="Lato Light" pitchFamily="34" charset="0"/>
              <a:cs typeface="Arial" charset="0"/>
            </a:endParaRP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За 12 месяцев 2022 года: </a:t>
            </a:r>
            <a:b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</a:b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11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 аварий на ОПО: 4 на объектах газоснабжения. 3 – магистальные газопроводы. 2 на объектах химнадзора. 1 – растительное сырьё, 1- подъёмные сооружения.</a:t>
            </a: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11 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смертельных несчастных случаев.. 5 на объектах горного надзора. 3 на подъёмных сооружениях. 2 на объектах растительного сырья.  1 на объекте газоснабжения.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55432-A1A7-4801-AEDB-07671D223B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 txBox="1">
            <a:spLocks/>
          </p:cNvSpPr>
          <p:nvPr/>
        </p:nvSpPr>
        <p:spPr bwMode="auto">
          <a:xfrm>
            <a:off x="428625" y="236538"/>
            <a:ext cx="75660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23900" indent="-277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16013" indent="-2222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62100" indent="-2222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08188" indent="-2222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465388" indent="-2222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22588" indent="-2222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379788" indent="-2222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36988" indent="-2222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smtClean="0">
                <a:solidFill>
                  <a:prstClr val="white"/>
                </a:solidFill>
                <a:latin typeface="Lato" pitchFamily="34" charset="0"/>
                <a:cs typeface="Arial" charset="0"/>
              </a:rPr>
              <a:t>АВАРИЙНОСТЬ И ТРАВМАТИЗМ. ЭНЕРГЕТИКА</a:t>
            </a: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328613"/>
            <a:ext cx="7334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7" name="Диаграмма 1"/>
          <p:cNvGraphicFramePr>
            <a:graphicFrameLocks/>
          </p:cNvGraphicFramePr>
          <p:nvPr/>
        </p:nvGraphicFramePr>
        <p:xfrm>
          <a:off x="382588" y="1978025"/>
          <a:ext cx="3902075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Диаграмма" r:id="rId6" imgW="3838410" imgH="2838503" progId="Excel.Chart.8">
                  <p:embed/>
                </p:oleObj>
              </mc:Choice>
              <mc:Fallback>
                <p:oleObj name="Диаграмма" r:id="rId6" imgW="3838410" imgH="283850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978025"/>
                        <a:ext cx="3902075" cy="288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Диаграмма 3"/>
          <p:cNvGraphicFramePr>
            <a:graphicFrameLocks/>
          </p:cNvGraphicFramePr>
          <p:nvPr/>
        </p:nvGraphicFramePr>
        <p:xfrm>
          <a:off x="4624388" y="1892300"/>
          <a:ext cx="5135562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Диаграмма" r:id="rId9" imgW="5057840" imgH="2838503" progId="Excel.Chart.8">
                  <p:embed/>
                </p:oleObj>
              </mc:Choice>
              <mc:Fallback>
                <p:oleObj name="Диаграмма" r:id="rId9" imgW="5057840" imgH="283850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1892300"/>
                        <a:ext cx="5135562" cy="288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Прямоугольник 2"/>
          <p:cNvSpPr>
            <a:spLocks noChangeArrowheads="1"/>
          </p:cNvSpPr>
          <p:nvPr/>
        </p:nvSpPr>
        <p:spPr bwMode="auto">
          <a:xfrm>
            <a:off x="6457950" y="2090738"/>
            <a:ext cx="712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b="1" smtClean="0">
                <a:solidFill>
                  <a:srgbClr val="00000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Аварии</a:t>
            </a:r>
          </a:p>
        </p:txBody>
      </p:sp>
      <p:sp>
        <p:nvSpPr>
          <p:cNvPr id="11272" name="Прямоугольник 10"/>
          <p:cNvSpPr>
            <a:spLocks noChangeArrowheads="1"/>
          </p:cNvSpPr>
          <p:nvPr/>
        </p:nvSpPr>
        <p:spPr bwMode="auto">
          <a:xfrm>
            <a:off x="428625" y="5006975"/>
            <a:ext cx="8905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За 12 месяцев 2021 года: </a:t>
            </a:r>
            <a:br>
              <a:rPr lang="ru-RU" altLang="ru-RU" sz="1200" b="1" dirty="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</a:br>
            <a:r>
              <a:rPr lang="ru-RU" altLang="ru-RU" sz="1200" b="1" dirty="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6 </a:t>
            </a:r>
            <a:r>
              <a:rPr lang="ru-RU" altLang="ru-RU" sz="1200" dirty="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аварий на поднадзорных объектах.</a:t>
            </a:r>
            <a:endParaRPr lang="ru-RU" altLang="ru-RU" sz="1200" b="1" dirty="0" smtClean="0">
              <a:solidFill>
                <a:prstClr val="black"/>
              </a:solidFill>
              <a:latin typeface="Lato Light" pitchFamily="34" charset="0"/>
              <a:cs typeface="Arial" charset="0"/>
            </a:endParaRP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9 </a:t>
            </a:r>
            <a:r>
              <a:rPr lang="ru-RU" altLang="ru-RU" sz="1200" dirty="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смертельных несчастных случаев. Из них </a:t>
            </a:r>
            <a:r>
              <a:rPr lang="ru-RU" altLang="ru-RU" sz="1200" b="1" dirty="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 1</a:t>
            </a:r>
            <a:r>
              <a:rPr lang="ru-RU" altLang="ru-RU" sz="1200" dirty="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 групповой несчастный случай ( 1смертельный+</a:t>
            </a:r>
            <a:r>
              <a:rPr lang="en-US" altLang="ru-RU" sz="1200" dirty="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1</a:t>
            </a:r>
            <a:r>
              <a:rPr lang="ru-RU" altLang="ru-RU" sz="1200" dirty="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тяжёлый).</a:t>
            </a:r>
          </a:p>
          <a:p>
            <a:pPr marL="228600" indent="-228600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lain" startAt="9"/>
              <a:defRPr/>
            </a:pPr>
            <a:endParaRPr lang="ru-RU" altLang="ru-RU" sz="1200" dirty="0" smtClean="0">
              <a:solidFill>
                <a:prstClr val="black"/>
              </a:solidFill>
              <a:latin typeface="Lato Light" pitchFamily="34" charset="0"/>
              <a:cs typeface="Arial" charset="0"/>
            </a:endParaRP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За 12 месяцев 2022 года:</a:t>
            </a: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4 </a:t>
            </a:r>
            <a:r>
              <a:rPr lang="ru-RU" altLang="ru-RU" sz="1200" dirty="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аварии на поднадзорных объектах.</a:t>
            </a:r>
            <a:endParaRPr lang="ru-RU" altLang="ru-RU" sz="1200" b="1" dirty="0" smtClean="0">
              <a:solidFill>
                <a:prstClr val="black"/>
              </a:solidFill>
              <a:latin typeface="Lato Light" pitchFamily="34" charset="0"/>
              <a:cs typeface="Arial" charset="0"/>
            </a:endParaRP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3 </a:t>
            </a:r>
            <a:r>
              <a:rPr lang="ru-RU" altLang="ru-RU" sz="1200" dirty="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смертельных несчастных случая.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2BFD5-2161-4AA3-BC95-92AD96AE55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НАПРАВЛЕНИЯ КОНТРОЛЬНО-НАДЗОРНОЙ ДЕЯТЕЛЬНОСТИ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508" y="1628800"/>
            <a:ext cx="9001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в области промышленной безопасности;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строительный надзор;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энергетический надзор;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в области безопасности гидротехнических сооружений;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горный надзор;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надзор за деятельностью саморегулируемых организаций в области энергетического обследования;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лицензионный контроль (надзор) за деятельностью, связанной с обращением взрывчатых материалов промышленного назначения;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лицензионный контроль (надзор) за деятельностью по проведению экспертизы промышленной безопасности;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Lato Light" panose="020B0604020202020204" charset="0"/>
                <a:cs typeface="Lato Light" panose="020B0604020202020204" charset="0"/>
              </a:rPr>
              <a:t>федеральный государственный лицензионный контроль (надзор) за производством маркшейдерских работ.</a:t>
            </a:r>
          </a:p>
        </p:txBody>
      </p:sp>
    </p:spTree>
    <p:extLst>
      <p:ext uri="{BB962C8B-B14F-4D97-AF65-F5344CB8AC3E}">
        <p14:creationId xmlns:p14="http://schemas.microsoft.com/office/powerpoint/2010/main" val="2216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366713" y="481013"/>
            <a:ext cx="8267700" cy="960437"/>
          </a:xfrm>
        </p:spPr>
        <p:txBody>
          <a:bodyPr/>
          <a:lstStyle/>
          <a:p>
            <a:pPr algn="l" eaLnBrk="1" hangingPunct="1"/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Количество аварий по регионам</a:t>
            </a:r>
            <a:b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</a:br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/>
            </a:r>
            <a:b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</a:br>
            <a:endParaRPr lang="ru-RU" altLang="ru-RU" sz="160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331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83884-4EF7-4CF6-96D8-3E9608D8B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318" name="Диаграмма 4"/>
          <p:cNvGraphicFramePr>
            <a:graphicFrameLocks/>
          </p:cNvGraphicFramePr>
          <p:nvPr/>
        </p:nvGraphicFramePr>
        <p:xfrm>
          <a:off x="211138" y="2305050"/>
          <a:ext cx="9483725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Диаграмма" r:id="rId7" imgW="9239236" imgH="4114800" progId="Excel.Chart.8">
                  <p:embed/>
                </p:oleObj>
              </mc:Choice>
              <mc:Fallback>
                <p:oleObj name="Диаграмма" r:id="rId7" imgW="9239236" imgH="41148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2305050"/>
                        <a:ext cx="9483725" cy="422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681038" y="1427163"/>
            <a:ext cx="1700212" cy="277812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cs typeface="Arial" charset="0"/>
              </a:rPr>
              <a:t>2020 год     Всего: 7 </a:t>
            </a:r>
            <a:endParaRPr lang="ru-RU" altLang="ru-RU" sz="1200" b="1" smtClean="0">
              <a:solidFill>
                <a:prstClr val="white"/>
              </a:solidFill>
              <a:latin typeface="Lato" pitchFamily="34" charset="0"/>
              <a:cs typeface="Arial" charset="0"/>
            </a:endParaRPr>
          </a:p>
        </p:txBody>
      </p:sp>
      <p:sp>
        <p:nvSpPr>
          <p:cNvPr id="13320" name="TextBox 16"/>
          <p:cNvSpPr txBox="1">
            <a:spLocks noChangeArrowheads="1"/>
          </p:cNvSpPr>
          <p:nvPr/>
        </p:nvSpPr>
        <p:spPr bwMode="auto">
          <a:xfrm>
            <a:off x="677863" y="1797050"/>
            <a:ext cx="1703387" cy="2778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cs typeface="Arial" charset="0"/>
              </a:rPr>
              <a:t>2021 год     Всего: 9 </a:t>
            </a:r>
            <a:endParaRPr lang="ru-RU" altLang="ru-RU" sz="1200" b="1" smtClean="0">
              <a:solidFill>
                <a:prstClr val="white"/>
              </a:solidFill>
              <a:latin typeface="Lato" pitchFamily="34" charset="0"/>
              <a:cs typeface="Arial" charset="0"/>
            </a:endParaRP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674688" y="2166938"/>
            <a:ext cx="1706562" cy="276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-277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22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2222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2222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225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225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225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225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2022 год     Всего: 15 </a:t>
            </a:r>
          </a:p>
        </p:txBody>
      </p:sp>
    </p:spTree>
    <p:extLst>
      <p:ext uri="{BB962C8B-B14F-4D97-AF65-F5344CB8AC3E}">
        <p14:creationId xmlns:p14="http://schemas.microsoft.com/office/powerpoint/2010/main" val="3673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66713" y="481013"/>
            <a:ext cx="8267700" cy="960437"/>
          </a:xfrm>
        </p:spPr>
        <p:txBody>
          <a:bodyPr/>
          <a:lstStyle/>
          <a:p>
            <a:pPr algn="l" eaLnBrk="1" hangingPunct="1"/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Количество несчастных случаев со смертельным исходом по регионам</a:t>
            </a:r>
            <a:b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</a:br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/>
            </a:r>
            <a:br>
              <a:rPr lang="ru-RU" altLang="ru-RU" sz="16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</a:br>
            <a:endParaRPr lang="ru-RU" altLang="ru-RU" sz="160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C0C26-8B15-4D91-B7B2-D45CF97EE9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342" name="Диаграмма 4"/>
          <p:cNvGraphicFramePr>
            <a:graphicFrameLocks/>
          </p:cNvGraphicFramePr>
          <p:nvPr/>
        </p:nvGraphicFramePr>
        <p:xfrm>
          <a:off x="52388" y="2306638"/>
          <a:ext cx="9666287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Диаграмма" r:id="rId7" imgW="9210596" imgH="4057689" progId="Excel.Chart.8">
                  <p:embed/>
                </p:oleObj>
              </mc:Choice>
              <mc:Fallback>
                <p:oleObj name="Диаграмма" r:id="rId7" imgW="9210596" imgH="405768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2306638"/>
                        <a:ext cx="9666287" cy="425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681038" y="1427163"/>
            <a:ext cx="1763712" cy="277812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cs typeface="Arial" charset="0"/>
              </a:rPr>
              <a:t>2020 год     Всего: 7</a:t>
            </a:r>
            <a:endParaRPr lang="ru-RU" altLang="ru-RU" sz="1200" b="1" smtClean="0">
              <a:solidFill>
                <a:prstClr val="white"/>
              </a:solidFill>
              <a:latin typeface="Lato" pitchFamily="34" charset="0"/>
              <a:cs typeface="Arial" charset="0"/>
            </a:endParaRP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677863" y="1797050"/>
            <a:ext cx="1766887" cy="27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cs typeface="Arial" charset="0"/>
              </a:rPr>
              <a:t>2021 год     Всего: 15</a:t>
            </a:r>
            <a:endParaRPr lang="ru-RU" altLang="ru-RU" sz="1200" b="1" smtClean="0">
              <a:solidFill>
                <a:prstClr val="white"/>
              </a:solidFill>
              <a:latin typeface="Lato" pitchFamily="34" charset="0"/>
              <a:cs typeface="Arial" charset="0"/>
            </a:endParaRPr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669925" y="2166938"/>
            <a:ext cx="1774825" cy="276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-277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22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2222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2222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225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225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225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225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2022 год     Всего: </a:t>
            </a: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14  </a:t>
            </a:r>
            <a:endParaRPr lang="ru-RU" altLang="ru-RU" sz="1200" smtClean="0">
              <a:solidFill>
                <a:prstClr val="white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581" y="3501008"/>
            <a:ext cx="7566841" cy="9598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ЗА ВНИМАНИЕ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02" y="1550996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СЕВЕРО-ЗАПАДНОЕ УПРАВЛЕНИЕ РОСТЕХНАДЗОРА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pic>
        <p:nvPicPr>
          <p:cNvPr id="8" name="E6E576CD-48AD-4761-8E39-55BD64EBFD47" descr="E6E576CD-48AD-4761-8E39-55BD64EBFD4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96" t="18813" r="42685" b="15586"/>
          <a:stretch/>
        </p:blipFill>
        <p:spPr bwMode="auto">
          <a:xfrm>
            <a:off x="-3039888" y="1466892"/>
            <a:ext cx="12673408" cy="502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508" y="2085894"/>
            <a:ext cx="3407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Управление является территориальным органом межрегионального уровня, осуществляющим функции </a:t>
            </a:r>
            <a:r>
              <a:rPr lang="ru-RU" sz="1600" b="1" dirty="0" err="1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Ростехнадзора</a:t>
            </a:r>
            <a:r>
              <a:rPr lang="ru-RU" sz="1600" b="1" dirty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на территории: </a:t>
            </a:r>
          </a:p>
          <a:p>
            <a:r>
              <a:rPr lang="ru-RU" sz="1600" b="1" dirty="0">
                <a:solidFill>
                  <a:srgbClr val="0D75BA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Республики Карелия, Архангельской, Вологодской, Калининградской, Ленинградской, Мурманской, Новгородской и Псковской областей, города Санкт-Петербурга, острове Колгуев (Ненецкий автономный округ) и шельфе морей Арктической зоны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0554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566025" cy="960438"/>
          </a:xfrm>
        </p:spPr>
        <p:txBody>
          <a:bodyPr/>
          <a:lstStyle/>
          <a:p>
            <a:pPr algn="l"/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cs typeface="Tahoma" pitchFamily="34" charset="0"/>
              </a:rPr>
              <a:t>НАДЗОРНАЯ ДЕЯТЕЛЬНОСТЬ НА ПОДНАДЗОРНЫХ ОБЪЕКТАХ СЕВЕРО-ЗАПАДНОГО УПРАВЛЕНИЯ</a:t>
            </a:r>
          </a:p>
        </p:txBody>
      </p:sp>
      <p:pic>
        <p:nvPicPr>
          <p:cNvPr id="205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6850" y="1641475"/>
          <a:ext cx="9467854" cy="3971927"/>
        </p:xfrm>
        <a:graphic>
          <a:graphicData uri="http://schemas.openxmlformats.org/drawingml/2006/table">
            <a:tbl>
              <a:tblPr/>
              <a:tblGrid>
                <a:gridCol w="1043980"/>
                <a:gridCol w="467993"/>
                <a:gridCol w="467993"/>
                <a:gridCol w="467993"/>
                <a:gridCol w="467993"/>
                <a:gridCol w="467993"/>
                <a:gridCol w="467993"/>
                <a:gridCol w="467993"/>
                <a:gridCol w="467993"/>
                <a:gridCol w="467993"/>
                <a:gridCol w="467993"/>
                <a:gridCol w="467993"/>
                <a:gridCol w="467993"/>
                <a:gridCol w="467993"/>
                <a:gridCol w="467993"/>
                <a:gridCol w="467993"/>
                <a:gridCol w="467993"/>
                <a:gridCol w="467993"/>
                <a:gridCol w="467993"/>
              </a:tblGrid>
              <a:tr h="83661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Объекты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проверки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Промышленная безопасность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Технические регламенты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  (газ)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Технические регламенты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 (лифт)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Энергетическая безопасность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Безопасность гидротехнических сооружений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Строительный надзор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2021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2021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2021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2021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2021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9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2020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9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2021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12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мес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Tahoma" pitchFamily="34" charset="0"/>
                        </a:rPr>
                        <a:t>2022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</a:tr>
              <a:tr h="646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Проведено плановых проверок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*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246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811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171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110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115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31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116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47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Внеплановых 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проверок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*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425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487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213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52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5</a:t>
                      </a: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1 773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2 389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755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18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45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765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963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556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Допуски и вводы в эксплуатацию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3 350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3 764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4 608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1 843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2 177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3 064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1 776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2 152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2 318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5 811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</a:t>
                      </a: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579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4 970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Постоянный государственный надзор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276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412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346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17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17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 Light" pitchFamily="34" charset="0"/>
                        <a:cs typeface="Tahoma" pitchFamily="34" charset="0"/>
                      </a:endParaRPr>
                    </a:p>
                  </a:txBody>
                  <a:tcPr marL="10319" marR="10319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182" name="TextBox 4"/>
          <p:cNvSpPr txBox="1">
            <a:spLocks noChangeArrowheads="1"/>
          </p:cNvSpPr>
          <p:nvPr/>
        </p:nvSpPr>
        <p:spPr bwMode="auto">
          <a:xfrm>
            <a:off x="388938" y="5784850"/>
            <a:ext cx="9050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Проведение проверок в 2020 г. было прекращено по распоряжению правительства РФ № 438 от 3 апреля 2020 года.</a:t>
            </a: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cs typeface="Arial" charset="0"/>
              </a:rPr>
              <a:t>Проведение проверок в 2022 г. было прекращено по распоряжению правительства РФ № 336 от 10 марта 2022 года.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3ADBB-1431-438F-A20C-76AEAE4B92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39075" cy="960438"/>
          </a:xfrm>
        </p:spPr>
        <p:txBody>
          <a:bodyPr/>
          <a:lstStyle/>
          <a:p>
            <a:pPr algn="l"/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ПРИМЕНЕНИЕ ВИДОВ АДМИНИСТРАТИВНЫХ НАКАЗАНИЙ В 2022 ГОДУ</a:t>
            </a:r>
          </a:p>
        </p:txBody>
      </p:sp>
      <p:pic>
        <p:nvPicPr>
          <p:cNvPr id="307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667000"/>
            <a:ext cx="5461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Группа 15"/>
          <p:cNvGrpSpPr>
            <a:grpSpLocks/>
          </p:cNvGrpSpPr>
          <p:nvPr/>
        </p:nvGrpSpPr>
        <p:grpSpPr bwMode="auto">
          <a:xfrm>
            <a:off x="611188" y="2090738"/>
            <a:ext cx="660400" cy="674687"/>
            <a:chOff x="1330573" y="2285999"/>
            <a:chExt cx="655791" cy="674949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03088" y="2600446"/>
              <a:ext cx="32474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637975" y="2781491"/>
              <a:ext cx="179712" cy="179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727831" y="2600446"/>
              <a:ext cx="0" cy="269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12" name="TextBox 19"/>
            <p:cNvSpPr txBox="1">
              <a:spLocks noChangeArrowheads="1"/>
            </p:cNvSpPr>
            <p:nvPr/>
          </p:nvSpPr>
          <p:spPr bwMode="auto">
            <a:xfrm>
              <a:off x="1330573" y="2285999"/>
              <a:ext cx="655791" cy="3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smtClean="0">
                  <a:solidFill>
                    <a:srgbClr val="0068AB"/>
                  </a:solidFill>
                  <a:latin typeface="a_PlakatTitul" pitchFamily="34" charset="-52"/>
                  <a:cs typeface="Arial" charset="0"/>
                </a:rPr>
                <a:t>1 588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5432425" y="3028950"/>
            <a:ext cx="193675" cy="179388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22900" y="2576513"/>
            <a:ext cx="195263" cy="179387"/>
          </a:xfrm>
          <a:prstGeom prst="rect">
            <a:avLst/>
          </a:prstGeom>
          <a:solidFill>
            <a:srgbClr val="D61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81" name="TextBox 23"/>
          <p:cNvSpPr txBox="1">
            <a:spLocks noChangeArrowheads="1"/>
          </p:cNvSpPr>
          <p:nvPr/>
        </p:nvSpPr>
        <p:spPr bwMode="auto">
          <a:xfrm>
            <a:off x="5781675" y="2960688"/>
            <a:ext cx="3781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cs typeface="Arial" charset="0"/>
              </a:rPr>
              <a:t>Количество административных штрафов </a:t>
            </a:r>
          </a:p>
        </p:txBody>
      </p:sp>
      <p:sp>
        <p:nvSpPr>
          <p:cNvPr id="3082" name="TextBox 24"/>
          <p:cNvSpPr txBox="1">
            <a:spLocks noChangeArrowheads="1"/>
          </p:cNvSpPr>
          <p:nvPr/>
        </p:nvSpPr>
        <p:spPr bwMode="auto">
          <a:xfrm>
            <a:off x="5781675" y="2528888"/>
            <a:ext cx="321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cs typeface="Arial" charset="0"/>
              </a:rPr>
              <a:t>Всего наложено административных наказаний </a:t>
            </a:r>
          </a:p>
        </p:txBody>
      </p:sp>
      <p:pic>
        <p:nvPicPr>
          <p:cNvPr id="3083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3238500"/>
            <a:ext cx="546100" cy="2493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4" name="Группа 26"/>
          <p:cNvGrpSpPr>
            <a:grpSpLocks/>
          </p:cNvGrpSpPr>
          <p:nvPr/>
        </p:nvGrpSpPr>
        <p:grpSpPr bwMode="auto">
          <a:xfrm>
            <a:off x="1670050" y="2651125"/>
            <a:ext cx="727075" cy="677863"/>
            <a:chOff x="1061572" y="3509686"/>
            <a:chExt cx="672249" cy="677454"/>
          </a:xfrm>
        </p:grpSpPr>
        <p:grpSp>
          <p:nvGrpSpPr>
            <p:cNvPr id="3104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1790111" y="2934068"/>
                <a:ext cx="180539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881114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151108" y="3823821"/>
              <a:ext cx="32438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06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610992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smtClean="0">
                  <a:solidFill>
                    <a:srgbClr val="0068AB"/>
                  </a:solidFill>
                  <a:latin typeface="a_PlakatTitul" pitchFamily="34" charset="-52"/>
                  <a:cs typeface="Arial" charset="0"/>
                </a:rPr>
                <a:t>1 156</a:t>
              </a: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440363" y="3652838"/>
            <a:ext cx="195262" cy="180975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86" name="TextBox 33"/>
          <p:cNvSpPr txBox="1">
            <a:spLocks noChangeArrowheads="1"/>
          </p:cNvSpPr>
          <p:nvPr/>
        </p:nvSpPr>
        <p:spPr bwMode="auto">
          <a:xfrm>
            <a:off x="5781675" y="3419475"/>
            <a:ext cx="3444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cs typeface="Arial" charset="0"/>
              </a:rPr>
              <a:t>Количество наказаний в виде административного приостановления деятельности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203450" y="5553075"/>
            <a:ext cx="508000" cy="179388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BAD73-2E5A-4CD3-B99D-98AB984E6F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440363" y="4113213"/>
            <a:ext cx="195262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90" name="TextBox 51"/>
          <p:cNvSpPr txBox="1">
            <a:spLocks noChangeArrowheads="1"/>
          </p:cNvSpPr>
          <p:nvPr/>
        </p:nvSpPr>
        <p:spPr bwMode="auto">
          <a:xfrm>
            <a:off x="5816600" y="4076700"/>
            <a:ext cx="37830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  <a:latin typeface="Lato Light" pitchFamily="34" charset="0"/>
                <a:cs typeface="Arial" charset="0"/>
              </a:rPr>
              <a:t>Количество предупреждений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886075" y="4670425"/>
            <a:ext cx="506413" cy="1062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092" name="Группа 26"/>
          <p:cNvGrpSpPr>
            <a:grpSpLocks/>
          </p:cNvGrpSpPr>
          <p:nvPr/>
        </p:nvGrpSpPr>
        <p:grpSpPr bwMode="auto">
          <a:xfrm>
            <a:off x="3043238" y="4079875"/>
            <a:ext cx="573087" cy="677863"/>
            <a:chOff x="1061572" y="3509686"/>
            <a:chExt cx="529255" cy="677454"/>
          </a:xfrm>
        </p:grpSpPr>
        <p:grpSp>
          <p:nvGrpSpPr>
            <p:cNvPr id="3099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1790111" y="2934068"/>
                <a:ext cx="180328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881008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1151003" y="3823821"/>
              <a:ext cx="32400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01" name="TextBox 45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46799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smtClean="0">
                  <a:solidFill>
                    <a:srgbClr val="0068AB"/>
                  </a:solidFill>
                  <a:latin typeface="a_PlakatTitul" pitchFamily="34" charset="-52"/>
                  <a:cs typeface="Arial" charset="0"/>
                </a:rPr>
                <a:t>422</a:t>
              </a:r>
            </a:p>
          </p:txBody>
        </p:sp>
      </p:grpSp>
      <p:grpSp>
        <p:nvGrpSpPr>
          <p:cNvPr id="3093" name="Группа 26"/>
          <p:cNvGrpSpPr>
            <a:grpSpLocks/>
          </p:cNvGrpSpPr>
          <p:nvPr/>
        </p:nvGrpSpPr>
        <p:grpSpPr bwMode="auto">
          <a:xfrm>
            <a:off x="2347913" y="4960938"/>
            <a:ext cx="466725" cy="677862"/>
            <a:chOff x="1061572" y="3509686"/>
            <a:chExt cx="429290" cy="677454"/>
          </a:xfrm>
        </p:grpSpPr>
        <p:grpSp>
          <p:nvGrpSpPr>
            <p:cNvPr id="3094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1790111" y="2934069"/>
                <a:ext cx="179601" cy="1792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1880642" y="2753203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1152103" y="3823822"/>
              <a:ext cx="3226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96" name="TextBox 54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8033" cy="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smtClean="0">
                  <a:solidFill>
                    <a:srgbClr val="0068AB"/>
                  </a:solidFill>
                  <a:latin typeface="a_PlakatTitul" pitchFamily="34" charset="-52"/>
                  <a:cs typeface="Arial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82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Объект 3"/>
          <p:cNvGraphicFramePr>
            <a:graphicFrameLocks/>
          </p:cNvGraphicFramePr>
          <p:nvPr/>
        </p:nvGraphicFramePr>
        <p:xfrm>
          <a:off x="2039938" y="1636713"/>
          <a:ext cx="5826125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r:id="rId4" imgW="5822185" imgH="3572566" progId="Excel.Chart.8">
                  <p:embed/>
                </p:oleObj>
              </mc:Choice>
              <mc:Fallback>
                <p:oleObj r:id="rId4" imgW="5822185" imgH="357256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1636713"/>
                        <a:ext cx="5826125" cy="357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566025" cy="960438"/>
          </a:xfrm>
        </p:spPr>
        <p:txBody>
          <a:bodyPr/>
          <a:lstStyle/>
          <a:p>
            <a:pPr algn="l"/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КОЛИЧЕСТВО ПОДНАДЗОРНЫХ</a:t>
            </a:r>
            <a:b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ОПАСНЫХ ПРОИЗВОДСТВЕННЫХ ОБЪЕКТОВ ПО СЗУ</a:t>
            </a:r>
          </a:p>
        </p:txBody>
      </p:sp>
      <p:pic>
        <p:nvPicPr>
          <p:cNvPr id="410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38"/>
          <p:cNvSpPr txBox="1">
            <a:spLocks noChangeArrowheads="1"/>
          </p:cNvSpPr>
          <p:nvPr/>
        </p:nvSpPr>
        <p:spPr bwMode="auto">
          <a:xfrm>
            <a:off x="2457450" y="1985963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121</a:t>
            </a:r>
          </a:p>
        </p:txBody>
      </p:sp>
      <p:sp>
        <p:nvSpPr>
          <p:cNvPr id="4103" name="TextBox 42"/>
          <p:cNvSpPr txBox="1">
            <a:spLocks noChangeArrowheads="1"/>
          </p:cNvSpPr>
          <p:nvPr/>
        </p:nvSpPr>
        <p:spPr bwMode="auto">
          <a:xfrm>
            <a:off x="2457450" y="3790950"/>
            <a:ext cx="596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7 343</a:t>
            </a:r>
          </a:p>
        </p:txBody>
      </p:sp>
      <p:sp>
        <p:nvSpPr>
          <p:cNvPr id="4104" name="TextBox 43"/>
          <p:cNvSpPr txBox="1">
            <a:spLocks noChangeArrowheads="1"/>
          </p:cNvSpPr>
          <p:nvPr/>
        </p:nvSpPr>
        <p:spPr bwMode="auto">
          <a:xfrm>
            <a:off x="1230313" y="3929063"/>
            <a:ext cx="7286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III 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класс</a:t>
            </a:r>
          </a:p>
        </p:txBody>
      </p:sp>
      <p:sp>
        <p:nvSpPr>
          <p:cNvPr id="4105" name="TextBox 46"/>
          <p:cNvSpPr txBox="1">
            <a:spLocks noChangeArrowheads="1"/>
          </p:cNvSpPr>
          <p:nvPr/>
        </p:nvSpPr>
        <p:spPr bwMode="auto">
          <a:xfrm>
            <a:off x="1223963" y="3095625"/>
            <a:ext cx="687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II 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класс</a:t>
            </a:r>
          </a:p>
        </p:txBody>
      </p:sp>
      <p:sp>
        <p:nvSpPr>
          <p:cNvPr id="4106" name="TextBox 49"/>
          <p:cNvSpPr txBox="1">
            <a:spLocks noChangeArrowheads="1"/>
          </p:cNvSpPr>
          <p:nvPr/>
        </p:nvSpPr>
        <p:spPr bwMode="auto">
          <a:xfrm>
            <a:off x="1201738" y="2124075"/>
            <a:ext cx="647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I 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класс</a:t>
            </a:r>
          </a:p>
        </p:txBody>
      </p:sp>
      <p:sp>
        <p:nvSpPr>
          <p:cNvPr id="4107" name="TextBox 50"/>
          <p:cNvSpPr txBox="1">
            <a:spLocks noChangeArrowheads="1"/>
          </p:cNvSpPr>
          <p:nvPr/>
        </p:nvSpPr>
        <p:spPr bwMode="auto">
          <a:xfrm>
            <a:off x="1230313" y="5049838"/>
            <a:ext cx="749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IV </a:t>
            </a: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класс</a:t>
            </a:r>
          </a:p>
        </p:txBody>
      </p:sp>
      <p:sp>
        <p:nvSpPr>
          <p:cNvPr id="4108" name="TextBox 51"/>
          <p:cNvSpPr txBox="1">
            <a:spLocks noChangeArrowheads="1"/>
          </p:cNvSpPr>
          <p:nvPr/>
        </p:nvSpPr>
        <p:spPr bwMode="auto">
          <a:xfrm>
            <a:off x="2457450" y="2955925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320</a:t>
            </a:r>
          </a:p>
        </p:txBody>
      </p:sp>
      <p:sp>
        <p:nvSpPr>
          <p:cNvPr id="4109" name="TextBox 52"/>
          <p:cNvSpPr txBox="1">
            <a:spLocks noChangeArrowheads="1"/>
          </p:cNvSpPr>
          <p:nvPr/>
        </p:nvSpPr>
        <p:spPr bwMode="auto">
          <a:xfrm>
            <a:off x="2447925" y="4878388"/>
            <a:ext cx="596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5 902</a:t>
            </a:r>
          </a:p>
        </p:txBody>
      </p:sp>
      <p:cxnSp>
        <p:nvCxnSpPr>
          <p:cNvPr id="24" name="Прямая соединительная линия 63"/>
          <p:cNvCxnSpPr/>
          <p:nvPr/>
        </p:nvCxnSpPr>
        <p:spPr>
          <a:xfrm rot="10800000">
            <a:off x="1949450" y="4067175"/>
            <a:ext cx="2103438" cy="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63"/>
          <p:cNvCxnSpPr/>
          <p:nvPr/>
        </p:nvCxnSpPr>
        <p:spPr>
          <a:xfrm rot="10800000">
            <a:off x="1949450" y="2263775"/>
            <a:ext cx="2716213" cy="28733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63"/>
          <p:cNvCxnSpPr/>
          <p:nvPr/>
        </p:nvCxnSpPr>
        <p:spPr>
          <a:xfrm flipV="1">
            <a:off x="1949450" y="2708275"/>
            <a:ext cx="2498725" cy="52546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63"/>
          <p:cNvCxnSpPr/>
          <p:nvPr/>
        </p:nvCxnSpPr>
        <p:spPr>
          <a:xfrm flipV="1">
            <a:off x="1971675" y="4365625"/>
            <a:ext cx="4673600" cy="822325"/>
          </a:xfrm>
          <a:prstGeom prst="bentConnector3">
            <a:avLst>
              <a:gd name="adj1" fmla="val 100551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14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5789613"/>
            <a:ext cx="193833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Box 57"/>
          <p:cNvSpPr txBox="1">
            <a:spLocks noChangeArrowheads="1"/>
          </p:cNvSpPr>
          <p:nvPr/>
        </p:nvSpPr>
        <p:spPr bwMode="auto">
          <a:xfrm>
            <a:off x="7400925" y="5780088"/>
            <a:ext cx="200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ИТОГО: 13 686 объектов</a:t>
            </a:r>
            <a:endParaRPr lang="ru-RU" altLang="ru-RU" sz="1200" b="1" smtClean="0">
              <a:solidFill>
                <a:prstClr val="white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E482C-0C63-4964-A960-C715A05A60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566025" cy="960438"/>
          </a:xfrm>
        </p:spPr>
        <p:txBody>
          <a:bodyPr/>
          <a:lstStyle/>
          <a:p>
            <a:pPr algn="l"/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ПОКАЗАТЕЛИ НАДЗОРНОЙ ДЕЯТЕЛЬНОСТИ. ПБ</a:t>
            </a:r>
          </a:p>
        </p:txBody>
      </p:sp>
      <p:pic>
        <p:nvPicPr>
          <p:cNvPr id="512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46100" y="1557338"/>
          <a:ext cx="8813800" cy="4454585"/>
        </p:xfrm>
        <a:graphic>
          <a:graphicData uri="http://schemas.openxmlformats.org/drawingml/2006/table">
            <a:tbl>
              <a:tblPr/>
              <a:tblGrid>
                <a:gridCol w="612775"/>
                <a:gridCol w="3708400"/>
                <a:gridCol w="1123950"/>
                <a:gridCol w="1123950"/>
                <a:gridCol w="1122363"/>
                <a:gridCol w="1122362"/>
              </a:tblGrid>
              <a:tr h="6841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N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п\п</a:t>
                      </a:r>
                    </a:p>
                  </a:txBody>
                  <a:tcPr marL="9445" marR="9445" marT="871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 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Показатели надзорной деятельности</a:t>
                      </a:r>
                    </a:p>
                  </a:txBody>
                  <a:tcPr marL="9445" marR="9445" marT="871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 2020</a:t>
                      </a:r>
                    </a:p>
                  </a:txBody>
                  <a:tcPr marL="9445" marR="9445" marT="871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 2021</a:t>
                      </a:r>
                    </a:p>
                  </a:txBody>
                  <a:tcPr marL="9445" marR="9445" marT="871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 2022</a:t>
                      </a:r>
                    </a:p>
                  </a:txBody>
                  <a:tcPr marL="9445" marR="9445" marT="871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Динамика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21-22гг, 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(%, +/-)</a:t>
                      </a:r>
                    </a:p>
                  </a:txBody>
                  <a:tcPr marL="9445" marR="9445" marT="871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047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Количество проверок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4 297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5 474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5 338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- 2 %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3116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Плановых проверок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246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811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171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6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Внеплановых проверок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425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487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213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6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Постоянный надзор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276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412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346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6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Приёмки, пуски в эксплуатацию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3 350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3 764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4 608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7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Выявлено нарушений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9 465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16 880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7 655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- 55 %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047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Общая сумма наложенных штрафов, тыс. рублей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44 975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83 974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35 114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- 58 %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047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Общая сумма взысканных штрафов, тыс. рублей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30 785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49 270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32 152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- 35 %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047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Административное приостановление деятельности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31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20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9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- 55 %</a:t>
                      </a:r>
                    </a:p>
                  </a:txBody>
                  <a:tcPr marL="78000" marR="78000" marT="71999" marB="719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02498-9FB0-44EB-B840-0B1620422A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201" name="TextBox 57"/>
          <p:cNvSpPr txBox="1">
            <a:spLocks noChangeArrowheads="1"/>
          </p:cNvSpPr>
          <p:nvPr/>
        </p:nvSpPr>
        <p:spPr bwMode="auto">
          <a:xfrm>
            <a:off x="3194050" y="6124575"/>
            <a:ext cx="5432425" cy="461963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От общего количества внеплановых проверок за 12 месяцев 2022 года </a:t>
            </a:r>
          </a:p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69 % проверки выполнения ранее выданных предписаний</a:t>
            </a:r>
            <a:r>
              <a:rPr lang="ru-RU" altLang="ru-RU" sz="1200" b="1" smtClean="0">
                <a:solidFill>
                  <a:prstClr val="white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3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566025" cy="960438"/>
          </a:xfrm>
        </p:spPr>
        <p:txBody>
          <a:bodyPr/>
          <a:lstStyle/>
          <a:p>
            <a:pPr algn="l"/>
            <a:r>
              <a:rPr lang="ru-RU" altLang="ru-RU" sz="19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ПОКАЗАТЕЛИ НАДЗОРНОЙ ДЕЯТЕЛЬНОСТИ. ЭНЕРГЕТИКА</a:t>
            </a:r>
          </a:p>
        </p:txBody>
      </p:sp>
      <p:pic>
        <p:nvPicPr>
          <p:cNvPr id="717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34988" y="1665288"/>
          <a:ext cx="8813800" cy="3832227"/>
        </p:xfrm>
        <a:graphic>
          <a:graphicData uri="http://schemas.openxmlformats.org/drawingml/2006/table">
            <a:tbl>
              <a:tblPr/>
              <a:tblGrid>
                <a:gridCol w="612775"/>
                <a:gridCol w="3708400"/>
                <a:gridCol w="1123950"/>
                <a:gridCol w="1123950"/>
                <a:gridCol w="1122362"/>
                <a:gridCol w="1122363"/>
              </a:tblGrid>
              <a:tr h="6843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N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п\п</a:t>
                      </a:r>
                    </a:p>
                  </a:txBody>
                  <a:tcPr marL="9445" marR="9445" marT="871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 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Показатели надзорной деятельности</a:t>
                      </a:r>
                    </a:p>
                  </a:txBody>
                  <a:tcPr marL="9445" marR="9445" marT="871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 2020</a:t>
                      </a:r>
                    </a:p>
                  </a:txBody>
                  <a:tcPr marL="9445" marR="9445" marT="871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 2021</a:t>
                      </a:r>
                    </a:p>
                  </a:txBody>
                  <a:tcPr marL="9445" marR="9445" marT="871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12 мес 2022</a:t>
                      </a:r>
                    </a:p>
                  </a:txBody>
                  <a:tcPr marL="9445" marR="9445" marT="871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Динамика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21-22гг, 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(%, +/-)</a:t>
                      </a:r>
                    </a:p>
                  </a:txBody>
                  <a:tcPr marL="9445" marR="9445" marT="871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049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Количество проверок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1 888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2 722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871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- 68 %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3116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Плановых проверок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115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333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116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6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charset="0"/>
                      </a:endParaRP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Внеплановых проверок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1 773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2389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Tahoma" pitchFamily="34" charset="0"/>
                        </a:rPr>
                        <a:t>755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9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Выявлено нарушений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31 978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53 043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15 725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- 70 %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049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Общая сумма наложенных штрафов, тыс. рублей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9 597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7 317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2 119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- 71 %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049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Общая сумма взысканных штрафов, тыс. рублей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7 858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6 024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2 163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charset="0"/>
                        </a:rPr>
                        <a:t>- 64 %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5049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Административное приостановление деятельности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 Light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Arial" charset="0"/>
                      </a:endParaRPr>
                    </a:p>
                  </a:txBody>
                  <a:tcPr marL="78000" marR="78000" marT="72005" marB="720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2596C-66D3-4DE4-AEC8-296680585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237" name="TextBox 57"/>
          <p:cNvSpPr txBox="1">
            <a:spLocks noChangeArrowheads="1"/>
          </p:cNvSpPr>
          <p:nvPr/>
        </p:nvSpPr>
        <p:spPr bwMode="auto">
          <a:xfrm>
            <a:off x="3192463" y="5805488"/>
            <a:ext cx="5434012" cy="461962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От общего количества внеплановых проверок за 12 месяцев 2022 года </a:t>
            </a:r>
          </a:p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18 % проверки выполнения ранее выданных предписаний</a:t>
            </a:r>
            <a:r>
              <a:rPr lang="ru-RU" altLang="ru-RU" sz="1200" b="1" smtClean="0">
                <a:solidFill>
                  <a:prstClr val="white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24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428625" y="368300"/>
            <a:ext cx="7839075" cy="960438"/>
          </a:xfrm>
        </p:spPr>
        <p:txBody>
          <a:bodyPr/>
          <a:lstStyle/>
          <a:p>
            <a:pPr algn="l"/>
            <a:r>
              <a:rPr lang="ru-RU" altLang="ru-RU" sz="1600" smtClean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ГИДРОТЕХНИЧЕСКИЕ СООРУЖЕНИЯ ПО КЛАССАМ</a:t>
            </a:r>
          </a:p>
        </p:txBody>
      </p:sp>
      <p:pic>
        <p:nvPicPr>
          <p:cNvPr id="922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-663623" y="2204865"/>
          <a:ext cx="5694633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5499100" y="1568450"/>
            <a:ext cx="366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11</a:t>
            </a:r>
          </a:p>
        </p:txBody>
      </p:sp>
      <p:cxnSp>
        <p:nvCxnSpPr>
          <p:cNvPr id="8" name="Прямая соединительная линия 63"/>
          <p:cNvCxnSpPr/>
          <p:nvPr/>
        </p:nvCxnSpPr>
        <p:spPr>
          <a:xfrm flipV="1">
            <a:off x="2486025" y="1844675"/>
            <a:ext cx="3652838" cy="60483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63"/>
          <p:cNvCxnSpPr/>
          <p:nvPr/>
        </p:nvCxnSpPr>
        <p:spPr>
          <a:xfrm flipV="1">
            <a:off x="2865438" y="2349500"/>
            <a:ext cx="3273425" cy="20161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63"/>
          <p:cNvCxnSpPr/>
          <p:nvPr/>
        </p:nvCxnSpPr>
        <p:spPr>
          <a:xfrm flipV="1">
            <a:off x="3729038" y="2781300"/>
            <a:ext cx="2409825" cy="50958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63"/>
          <p:cNvCxnSpPr/>
          <p:nvPr/>
        </p:nvCxnSpPr>
        <p:spPr>
          <a:xfrm flipV="1">
            <a:off x="3476625" y="3573463"/>
            <a:ext cx="2662238" cy="1279525"/>
          </a:xfrm>
          <a:prstGeom prst="bentConnector3">
            <a:avLst>
              <a:gd name="adj1" fmla="val 62522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63"/>
          <p:cNvCxnSpPr/>
          <p:nvPr/>
        </p:nvCxnSpPr>
        <p:spPr>
          <a:xfrm>
            <a:off x="1965325" y="2479675"/>
            <a:ext cx="3716338" cy="3109913"/>
          </a:xfrm>
          <a:prstGeom prst="bentConnector3">
            <a:avLst>
              <a:gd name="adj1" fmla="val -38908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63"/>
          <p:cNvCxnSpPr/>
          <p:nvPr/>
        </p:nvCxnSpPr>
        <p:spPr>
          <a:xfrm rot="5400000" flipH="1" flipV="1">
            <a:off x="5173663" y="4624388"/>
            <a:ext cx="1473200" cy="457200"/>
          </a:xfrm>
          <a:prstGeom prst="bentConnector3">
            <a:avLst>
              <a:gd name="adj1" fmla="val 87483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none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29" name="TextBox 51"/>
          <p:cNvSpPr txBox="1">
            <a:spLocks noChangeArrowheads="1"/>
          </p:cNvSpPr>
          <p:nvPr/>
        </p:nvSpPr>
        <p:spPr bwMode="auto">
          <a:xfrm>
            <a:off x="6213475" y="1700213"/>
            <a:ext cx="2206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I</a:t>
            </a:r>
            <a:endParaRPr lang="ru-RU" altLang="ru-RU" sz="1200" smtClean="0">
              <a:solidFill>
                <a:prstClr val="black"/>
              </a:solidFill>
              <a:latin typeface="Lato Light" pitchFamily="34" charset="0"/>
              <a:ea typeface="Lato Light" pitchFamily="34" charset="0"/>
              <a:cs typeface="Lato Light" pitchFamily="34" charset="0"/>
            </a:endParaRPr>
          </a:p>
        </p:txBody>
      </p:sp>
      <p:sp>
        <p:nvSpPr>
          <p:cNvPr id="9230" name="TextBox 52"/>
          <p:cNvSpPr txBox="1">
            <a:spLocks noChangeArrowheads="1"/>
          </p:cNvSpPr>
          <p:nvPr/>
        </p:nvSpPr>
        <p:spPr bwMode="auto">
          <a:xfrm>
            <a:off x="6218238" y="2205038"/>
            <a:ext cx="260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II</a:t>
            </a:r>
            <a:endParaRPr lang="ru-RU" altLang="ru-RU" sz="1200" smtClean="0">
              <a:solidFill>
                <a:prstClr val="black"/>
              </a:solidFill>
              <a:latin typeface="Lato Light" pitchFamily="34" charset="0"/>
              <a:ea typeface="Lato Light" pitchFamily="34" charset="0"/>
              <a:cs typeface="Lato Light" pitchFamily="34" charset="0"/>
            </a:endParaRPr>
          </a:p>
        </p:txBody>
      </p:sp>
      <p:sp>
        <p:nvSpPr>
          <p:cNvPr id="9231" name="TextBox 53"/>
          <p:cNvSpPr txBox="1">
            <a:spLocks noChangeArrowheads="1"/>
          </p:cNvSpPr>
          <p:nvPr/>
        </p:nvSpPr>
        <p:spPr bwMode="auto">
          <a:xfrm>
            <a:off x="6216650" y="2636838"/>
            <a:ext cx="3000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III</a:t>
            </a:r>
            <a:endParaRPr lang="ru-RU" altLang="ru-RU" sz="1200" smtClean="0">
              <a:solidFill>
                <a:prstClr val="black"/>
              </a:solidFill>
              <a:latin typeface="Lato Light" pitchFamily="34" charset="0"/>
              <a:ea typeface="Lato Light" pitchFamily="34" charset="0"/>
              <a:cs typeface="Lato Light" pitchFamily="34" charset="0"/>
            </a:endParaRPr>
          </a:p>
        </p:txBody>
      </p:sp>
      <p:sp>
        <p:nvSpPr>
          <p:cNvPr id="9232" name="TextBox 54"/>
          <p:cNvSpPr txBox="1">
            <a:spLocks noChangeArrowheads="1"/>
          </p:cNvSpPr>
          <p:nvPr/>
        </p:nvSpPr>
        <p:spPr bwMode="auto">
          <a:xfrm>
            <a:off x="6226175" y="3435350"/>
            <a:ext cx="322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IV</a:t>
            </a:r>
            <a:endParaRPr lang="ru-RU" altLang="ru-RU" sz="1200" smtClean="0">
              <a:solidFill>
                <a:prstClr val="black"/>
              </a:solidFill>
              <a:latin typeface="Lato Light" pitchFamily="34" charset="0"/>
              <a:ea typeface="Lato Light" pitchFamily="34" charset="0"/>
              <a:cs typeface="Lato Light" pitchFamily="34" charset="0"/>
            </a:endParaRPr>
          </a:p>
        </p:txBody>
      </p:sp>
      <p:sp>
        <p:nvSpPr>
          <p:cNvPr id="9233" name="TextBox 55"/>
          <p:cNvSpPr txBox="1">
            <a:spLocks noChangeArrowheads="1"/>
          </p:cNvSpPr>
          <p:nvPr/>
        </p:nvSpPr>
        <p:spPr bwMode="auto">
          <a:xfrm>
            <a:off x="6226175" y="3976688"/>
            <a:ext cx="1084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prstClr val="black"/>
                </a:solidFill>
                <a:latin typeface="Lato Light" pitchFamily="34" charset="0"/>
                <a:ea typeface="Lato Light" pitchFamily="34" charset="0"/>
                <a:cs typeface="Lato Light" pitchFamily="34" charset="0"/>
              </a:rPr>
              <a:t>Бесхозяйные</a:t>
            </a:r>
          </a:p>
        </p:txBody>
      </p:sp>
      <p:sp>
        <p:nvSpPr>
          <p:cNvPr id="9234" name="TextBox 56"/>
          <p:cNvSpPr txBox="1">
            <a:spLocks noChangeArrowheads="1"/>
          </p:cNvSpPr>
          <p:nvPr/>
        </p:nvSpPr>
        <p:spPr bwMode="auto">
          <a:xfrm>
            <a:off x="5499100" y="2060575"/>
            <a:ext cx="379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33</a:t>
            </a:r>
          </a:p>
        </p:txBody>
      </p:sp>
      <p:sp>
        <p:nvSpPr>
          <p:cNvPr id="9235" name="TextBox 57"/>
          <p:cNvSpPr txBox="1">
            <a:spLocks noChangeArrowheads="1"/>
          </p:cNvSpPr>
          <p:nvPr/>
        </p:nvSpPr>
        <p:spPr bwMode="auto">
          <a:xfrm>
            <a:off x="5499100" y="2492375"/>
            <a:ext cx="4778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200</a:t>
            </a:r>
          </a:p>
        </p:txBody>
      </p:sp>
      <p:sp>
        <p:nvSpPr>
          <p:cNvPr id="9236" name="TextBox 58"/>
          <p:cNvSpPr txBox="1">
            <a:spLocks noChangeArrowheads="1"/>
          </p:cNvSpPr>
          <p:nvPr/>
        </p:nvSpPr>
        <p:spPr bwMode="auto">
          <a:xfrm>
            <a:off x="5468938" y="3275013"/>
            <a:ext cx="4778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439</a:t>
            </a:r>
          </a:p>
        </p:txBody>
      </p:sp>
      <p:sp>
        <p:nvSpPr>
          <p:cNvPr id="9237" name="TextBox 59"/>
          <p:cNvSpPr txBox="1">
            <a:spLocks noChangeArrowheads="1"/>
          </p:cNvSpPr>
          <p:nvPr/>
        </p:nvSpPr>
        <p:spPr bwMode="auto">
          <a:xfrm>
            <a:off x="5551488" y="4003675"/>
            <a:ext cx="3794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srgbClr val="0068AB"/>
                </a:solidFill>
                <a:latin typeface="a_PlakatTitul" pitchFamily="34" charset="-52"/>
                <a:cs typeface="Arial" charset="0"/>
              </a:rPr>
              <a:t>52</a:t>
            </a:r>
          </a:p>
        </p:txBody>
      </p:sp>
      <p:pic>
        <p:nvPicPr>
          <p:cNvPr id="9238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965825"/>
            <a:ext cx="14033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TextBox 62"/>
          <p:cNvSpPr txBox="1">
            <a:spLocks noChangeArrowheads="1"/>
          </p:cNvSpPr>
          <p:nvPr/>
        </p:nvSpPr>
        <p:spPr bwMode="auto">
          <a:xfrm>
            <a:off x="8069263" y="5949950"/>
            <a:ext cx="1290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892175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smtClean="0">
                <a:solidFill>
                  <a:prstClr val="white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Всего ГТС:  735</a:t>
            </a:r>
            <a:endParaRPr lang="ru-RU" altLang="ru-RU" sz="1200" b="1" smtClean="0">
              <a:solidFill>
                <a:prstClr val="white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aphicFrame>
        <p:nvGraphicFramePr>
          <p:cNvPr id="9240" name="Объект 3"/>
          <p:cNvGraphicFramePr>
            <a:graphicFrameLocks/>
          </p:cNvGraphicFramePr>
          <p:nvPr/>
        </p:nvGraphicFramePr>
        <p:xfrm>
          <a:off x="-1182688" y="1436688"/>
          <a:ext cx="6186488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r:id="rId8" imgW="6187976" imgH="4176122" progId="Excel.Chart.8">
                  <p:embed/>
                </p:oleObj>
              </mc:Choice>
              <mc:Fallback>
                <p:oleObj r:id="rId8" imgW="6187976" imgH="417612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2688" y="1436688"/>
                        <a:ext cx="6186488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1D3C2-0106-4433-BFFF-467D410BF2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11193</TotalTime>
  <Words>1467</Words>
  <Application>Microsoft Office PowerPoint</Application>
  <PresentationFormat>Лист A4 (210x297 мм)</PresentationFormat>
  <Paragraphs>487</Paragraphs>
  <Slides>22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18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50" baseType="lpstr">
      <vt:lpstr>Arial</vt:lpstr>
      <vt:lpstr>a_PlakatTitul</vt:lpstr>
      <vt:lpstr>Lato Light</vt:lpstr>
      <vt:lpstr>Tahoma</vt:lpstr>
      <vt:lpstr>Calibri</vt:lpstr>
      <vt:lpstr>Lato</vt:lpstr>
      <vt:lpstr>Lato Black</vt:lpstr>
      <vt:lpstr>Тема Office</vt:lpstr>
      <vt:lpstr>10_Тема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16_Тема Office</vt:lpstr>
      <vt:lpstr>15_Тема Office</vt:lpstr>
      <vt:lpstr>19_Тема Office</vt:lpstr>
      <vt:lpstr>20_Тема Office</vt:lpstr>
      <vt:lpstr>21_Тема Office</vt:lpstr>
      <vt:lpstr>11_Тема Office</vt:lpstr>
      <vt:lpstr>12_Тема Office</vt:lpstr>
      <vt:lpstr>13_Тема Office</vt:lpstr>
      <vt:lpstr>14_Тема Office</vt:lpstr>
      <vt:lpstr>Диаграмма Microsoft Excel</vt:lpstr>
      <vt:lpstr>Диаграмма</vt:lpstr>
      <vt:lpstr>Лист</vt:lpstr>
      <vt:lpstr>Обзор правоприменительной практики Северо-Западного управления Ростехнадзора за 2022 год</vt:lpstr>
      <vt:lpstr>НАПРАВЛЕНИЯ КОНТРОЛЬНО-НАДЗОРНОЙ ДЕЯТЕЛЬНОСТИ</vt:lpstr>
      <vt:lpstr>СЕВЕРО-ЗАПАДНОЕ УПРАВЛЕНИЕ РОСТЕХНАДЗОРА</vt:lpstr>
      <vt:lpstr>НАДЗОРНАЯ ДЕЯТЕЛЬНОСТЬ НА ПОДНАДЗОРНЫХ ОБЪЕКТАХ СЕВЕРО-ЗАПАДНОГО УПРАВЛЕНИЯ</vt:lpstr>
      <vt:lpstr>ПРИМЕНЕНИЕ ВИДОВ АДМИНИСТРАТИВНЫХ НАКАЗАНИЙ В 2022 ГОДУ</vt:lpstr>
      <vt:lpstr>КОЛИЧЕСТВО ПОДНАДЗОРНЫХ ОПАСНЫХ ПРОИЗВОДСТВЕННЫХ ОБЪЕКТОВ ПО СЗУ</vt:lpstr>
      <vt:lpstr>ПОКАЗАТЕЛИ НАДЗОРНОЙ ДЕЯТЕЛЬНОСТИ. ПБ</vt:lpstr>
      <vt:lpstr>ПОКАЗАТЕЛИ НАДЗОРНОЙ ДЕЯТЕЛЬНОСТИ. ЭНЕРГЕТИКА</vt:lpstr>
      <vt:lpstr>ГИДРОТЕХНИЧЕСКИЕ СООРУЖЕНИЯ ПО КЛАССАМ</vt:lpstr>
      <vt:lpstr>НАДЗОР ЗА ГТС</vt:lpstr>
      <vt:lpstr>ГОСУДАРСТВЕННЫЕ УСЛУГИ ПО ГТС</vt:lpstr>
      <vt:lpstr>УСТРАНЕНИЕ БЕСХОЗЯЙНОСТИ ГТС КОЛИЧЕСТВО БЕСХОЗЯЙНЫХ ГТС ПО СЕВЕРО-ЗАПАДНОМУ УПРАВЛЕНИЮ</vt:lpstr>
      <vt:lpstr>ХАРАКТЕРИСТИКА ОБЪЕКТОВ</vt:lpstr>
      <vt:lpstr>ПОКАЗАТЕЛИ ДЕЯТЕЛЬНОСТИ ПРИ ОСУЩЕСТВЛЕНИИ ФЕДЕРАЛЬНОГО ГОСУДАРСТВЕННОГО СТРОИТЕЛЬНОГО НАДЗОРА</vt:lpstr>
      <vt:lpstr>ХАРАКТЕРИСТИКА НАРУШЕНИЙ</vt:lpstr>
      <vt:lpstr>ЗНАЧИМЫЕ ОБЪЕКТЫ</vt:lpstr>
      <vt:lpstr>ЗНАЧИМЫЕ ОБЪЕКТЫ</vt:lpstr>
      <vt:lpstr>Презентация PowerPoint</vt:lpstr>
      <vt:lpstr>Презентация PowerPoint</vt:lpstr>
      <vt:lpstr>Количество аварий по регионам  </vt:lpstr>
      <vt:lpstr>Количество несчастных случаев со смертельным исходом по регионам 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Николаева Юлия Павловна</cp:lastModifiedBy>
  <cp:revision>677</cp:revision>
  <cp:lastPrinted>2022-02-16T12:20:23Z</cp:lastPrinted>
  <dcterms:created xsi:type="dcterms:W3CDTF">2018-02-26T10:08:29Z</dcterms:created>
  <dcterms:modified xsi:type="dcterms:W3CDTF">2023-02-16T08:51:42Z</dcterms:modified>
</cp:coreProperties>
</file>